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2" r:id="rId8"/>
    <p:sldId id="264" r:id="rId9"/>
    <p:sldId id="265" r:id="rId10"/>
    <p:sldId id="266" r:id="rId11"/>
    <p:sldId id="267" r:id="rId1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990099"/>
    <a:srgbClr val="FF6600"/>
    <a:srgbClr val="FFCC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758" y="-132"/>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1707A9-F13A-49D0-961A-443856A3A04C}"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6F87-8779-40D1-A73A-0FF5F203D12D}" type="slidenum">
              <a:rPr lang="en-US" smtClean="0"/>
              <a:t>‹#›</a:t>
            </a:fld>
            <a:endParaRPr lang="en-US"/>
          </a:p>
        </p:txBody>
      </p:sp>
    </p:spTree>
    <p:extLst>
      <p:ext uri="{BB962C8B-B14F-4D97-AF65-F5344CB8AC3E}">
        <p14:creationId xmlns:p14="http://schemas.microsoft.com/office/powerpoint/2010/main" val="321145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707A9-F13A-49D0-961A-443856A3A04C}"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6F87-8779-40D1-A73A-0FF5F203D12D}" type="slidenum">
              <a:rPr lang="en-US" smtClean="0"/>
              <a:t>‹#›</a:t>
            </a:fld>
            <a:endParaRPr lang="en-US"/>
          </a:p>
        </p:txBody>
      </p:sp>
    </p:spTree>
    <p:extLst>
      <p:ext uri="{BB962C8B-B14F-4D97-AF65-F5344CB8AC3E}">
        <p14:creationId xmlns:p14="http://schemas.microsoft.com/office/powerpoint/2010/main" val="99696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707A9-F13A-49D0-961A-443856A3A04C}"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6F87-8779-40D1-A73A-0FF5F203D12D}" type="slidenum">
              <a:rPr lang="en-US" smtClean="0"/>
              <a:t>‹#›</a:t>
            </a:fld>
            <a:endParaRPr lang="en-US"/>
          </a:p>
        </p:txBody>
      </p:sp>
    </p:spTree>
    <p:extLst>
      <p:ext uri="{BB962C8B-B14F-4D97-AF65-F5344CB8AC3E}">
        <p14:creationId xmlns:p14="http://schemas.microsoft.com/office/powerpoint/2010/main" val="323712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1707A9-F13A-49D0-961A-443856A3A04C}"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6F87-8779-40D1-A73A-0FF5F203D12D}" type="slidenum">
              <a:rPr lang="en-US" smtClean="0"/>
              <a:t>‹#›</a:t>
            </a:fld>
            <a:endParaRPr lang="en-US"/>
          </a:p>
        </p:txBody>
      </p:sp>
    </p:spTree>
    <p:extLst>
      <p:ext uri="{BB962C8B-B14F-4D97-AF65-F5344CB8AC3E}">
        <p14:creationId xmlns:p14="http://schemas.microsoft.com/office/powerpoint/2010/main" val="61137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707A9-F13A-49D0-961A-443856A3A04C}"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06F87-8779-40D1-A73A-0FF5F203D12D}" type="slidenum">
              <a:rPr lang="en-US" smtClean="0"/>
              <a:t>‹#›</a:t>
            </a:fld>
            <a:endParaRPr lang="en-US"/>
          </a:p>
        </p:txBody>
      </p:sp>
    </p:spTree>
    <p:extLst>
      <p:ext uri="{BB962C8B-B14F-4D97-AF65-F5344CB8AC3E}">
        <p14:creationId xmlns:p14="http://schemas.microsoft.com/office/powerpoint/2010/main" val="237002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1707A9-F13A-49D0-961A-443856A3A04C}"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06F87-8779-40D1-A73A-0FF5F203D12D}" type="slidenum">
              <a:rPr lang="en-US" smtClean="0"/>
              <a:t>‹#›</a:t>
            </a:fld>
            <a:endParaRPr lang="en-US"/>
          </a:p>
        </p:txBody>
      </p:sp>
    </p:spTree>
    <p:extLst>
      <p:ext uri="{BB962C8B-B14F-4D97-AF65-F5344CB8AC3E}">
        <p14:creationId xmlns:p14="http://schemas.microsoft.com/office/powerpoint/2010/main" val="281030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1707A9-F13A-49D0-961A-443856A3A04C}" type="datetimeFigureOut">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06F87-8779-40D1-A73A-0FF5F203D12D}" type="slidenum">
              <a:rPr lang="en-US" smtClean="0"/>
              <a:t>‹#›</a:t>
            </a:fld>
            <a:endParaRPr lang="en-US"/>
          </a:p>
        </p:txBody>
      </p:sp>
    </p:spTree>
    <p:extLst>
      <p:ext uri="{BB962C8B-B14F-4D97-AF65-F5344CB8AC3E}">
        <p14:creationId xmlns:p14="http://schemas.microsoft.com/office/powerpoint/2010/main" val="200406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1707A9-F13A-49D0-961A-443856A3A04C}" type="datetimeFigureOut">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06F87-8779-40D1-A73A-0FF5F203D12D}" type="slidenum">
              <a:rPr lang="en-US" smtClean="0"/>
              <a:t>‹#›</a:t>
            </a:fld>
            <a:endParaRPr lang="en-US"/>
          </a:p>
        </p:txBody>
      </p:sp>
    </p:spTree>
    <p:extLst>
      <p:ext uri="{BB962C8B-B14F-4D97-AF65-F5344CB8AC3E}">
        <p14:creationId xmlns:p14="http://schemas.microsoft.com/office/powerpoint/2010/main" val="82002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707A9-F13A-49D0-961A-443856A3A04C}" type="datetimeFigureOut">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06F87-8779-40D1-A73A-0FF5F203D12D}" type="slidenum">
              <a:rPr lang="en-US" smtClean="0"/>
              <a:t>‹#›</a:t>
            </a:fld>
            <a:endParaRPr lang="en-US"/>
          </a:p>
        </p:txBody>
      </p:sp>
    </p:spTree>
    <p:extLst>
      <p:ext uri="{BB962C8B-B14F-4D97-AF65-F5344CB8AC3E}">
        <p14:creationId xmlns:p14="http://schemas.microsoft.com/office/powerpoint/2010/main" val="134771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707A9-F13A-49D0-961A-443856A3A04C}"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06F87-8779-40D1-A73A-0FF5F203D12D}" type="slidenum">
              <a:rPr lang="en-US" smtClean="0"/>
              <a:t>‹#›</a:t>
            </a:fld>
            <a:endParaRPr lang="en-US"/>
          </a:p>
        </p:txBody>
      </p:sp>
    </p:spTree>
    <p:extLst>
      <p:ext uri="{BB962C8B-B14F-4D97-AF65-F5344CB8AC3E}">
        <p14:creationId xmlns:p14="http://schemas.microsoft.com/office/powerpoint/2010/main" val="111282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707A9-F13A-49D0-961A-443856A3A04C}"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06F87-8779-40D1-A73A-0FF5F203D12D}" type="slidenum">
              <a:rPr lang="en-US" smtClean="0"/>
              <a:t>‹#›</a:t>
            </a:fld>
            <a:endParaRPr lang="en-US"/>
          </a:p>
        </p:txBody>
      </p:sp>
    </p:spTree>
    <p:extLst>
      <p:ext uri="{BB962C8B-B14F-4D97-AF65-F5344CB8AC3E}">
        <p14:creationId xmlns:p14="http://schemas.microsoft.com/office/powerpoint/2010/main" val="395201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491707A9-F13A-49D0-961A-443856A3A04C}" type="datetimeFigureOut">
              <a:rPr lang="en-US" smtClean="0"/>
              <a:t>4/20/2020</a:t>
            </a:fld>
            <a:endParaRPr lang="en-US"/>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F506F87-8779-40D1-A73A-0FF5F203D12D}" type="slidenum">
              <a:rPr lang="en-US" smtClean="0"/>
              <a:t>‹#›</a:t>
            </a:fld>
            <a:endParaRPr lang="en-US"/>
          </a:p>
        </p:txBody>
      </p:sp>
    </p:spTree>
    <p:extLst>
      <p:ext uri="{BB962C8B-B14F-4D97-AF65-F5344CB8AC3E}">
        <p14:creationId xmlns:p14="http://schemas.microsoft.com/office/powerpoint/2010/main" val="378506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3.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4.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1.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90600" cy="9906000"/>
          </a:xfrm>
          <a:prstGeom prst="rect">
            <a:avLst/>
          </a:prstGeom>
          <a:pattFill prst="dashUpDiag">
            <a:fgClr>
              <a:srgbClr val="990099"/>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81700" y="0"/>
            <a:ext cx="990600" cy="9906000"/>
          </a:xfrm>
          <a:prstGeom prst="rect">
            <a:avLst/>
          </a:prstGeom>
          <a:pattFill prst="dashUpDiag">
            <a:fgClr>
              <a:srgbClr val="FF3399"/>
            </a:fgClr>
            <a:bgClr>
              <a:srgbClr val="FFCC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2933699" y="-3009898"/>
            <a:ext cx="1066802" cy="7086600"/>
          </a:xfrm>
          <a:prstGeom prst="rect">
            <a:avLst/>
          </a:prstGeom>
          <a:pattFill prst="dashUpDiag">
            <a:fgClr>
              <a:srgbClr val="00B0F0"/>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000375" y="5915027"/>
            <a:ext cx="933450" cy="7086600"/>
          </a:xfrm>
          <a:prstGeom prst="rect">
            <a:avLst/>
          </a:prstGeom>
          <a:pattFill prst="dashUpDiag">
            <a:fgClr>
              <a:srgbClr val="00CC00"/>
            </a:fgClr>
            <a:bgClr>
              <a:schemeClr val="accent3">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2" descr="World Globe Represents Colors Earth And Colour — Stock Phot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World Globe Represents Colors Earth And Colour — Stock Phot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6200" y="0"/>
            <a:ext cx="990600" cy="106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609600"/>
            <a:ext cx="1528763" cy="1528763"/>
          </a:xfrm>
          <a:prstGeom prst="ellipse">
            <a:avLst/>
          </a:prstGeom>
        </p:spPr>
      </p:pic>
      <p:pic>
        <p:nvPicPr>
          <p:cNvPr id="8" name="Picture 7"/>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5837"/>
          <a:stretch/>
        </p:blipFill>
        <p:spPr bwMode="auto">
          <a:xfrm>
            <a:off x="27781" y="148298"/>
            <a:ext cx="782638" cy="770207"/>
          </a:xfrm>
          <a:prstGeom prst="rect">
            <a:avLst/>
          </a:prstGeom>
          <a:ln>
            <a:noFill/>
          </a:ln>
          <a:extLst>
            <a:ext uri="{53640926-AAD7-44D8-BBD7-CCE9431645EC}">
              <a14:shadowObscured xmlns:a14="http://schemas.microsoft.com/office/drawing/2010/main"/>
            </a:ext>
          </a:extLst>
        </p:spPr>
      </p:pic>
      <p:sp>
        <p:nvSpPr>
          <p:cNvPr id="14" name="Rectangle 13"/>
          <p:cNvSpPr/>
          <p:nvPr/>
        </p:nvSpPr>
        <p:spPr>
          <a:xfrm rot="16419554">
            <a:off x="4937831" y="490301"/>
            <a:ext cx="1711500" cy="1753738"/>
          </a:xfrm>
          <a:prstGeom prst="rect">
            <a:avLst/>
          </a:prstGeom>
          <a:noFill/>
        </p:spPr>
        <p:txBody>
          <a:bodyPr wrap="none" lIns="91440" tIns="45720" rIns="91440" bIns="45720">
            <a:prstTxWarp prst="textCircle">
              <a:avLst>
                <a:gd name="adj" fmla="val 1155827"/>
              </a:avLst>
            </a:prstTxWarp>
            <a:spAutoFit/>
          </a:bodyPr>
          <a:lstStyle/>
          <a:p>
            <a:pPr algn="ctr"/>
            <a:r>
              <a:rPr lang="en-US" sz="4800" b="1" dirty="0" smtClean="0">
                <a:ln w="12700">
                  <a:noFill/>
                  <a:prstDash val="solid"/>
                </a:ln>
                <a:solidFill>
                  <a:schemeClr val="tx2">
                    <a:lumMod val="60000"/>
                    <a:lumOff val="40000"/>
                  </a:schemeClr>
                </a:solidFill>
                <a:effectLst>
                  <a:outerShdw blurRad="41275" dist="20320" dir="1800000" algn="tl" rotWithShape="0">
                    <a:srgbClr val="000000">
                      <a:alpha val="40000"/>
                    </a:srgbClr>
                  </a:outerShdw>
                </a:effectLst>
              </a:rPr>
              <a:t>What   would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you  </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do  to  </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change</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the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World</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a:t>
            </a:r>
            <a:r>
              <a:rPr lang="en-US" sz="4800" b="1" dirty="0" smtClean="0">
                <a:ln w="12700">
                  <a:noFill/>
                  <a:prstDash val="solid"/>
                </a:ln>
                <a:solidFill>
                  <a:srgbClr val="FF66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p>
        </p:txBody>
      </p:sp>
      <p:sp>
        <p:nvSpPr>
          <p:cNvPr id="15" name="Rectangle 14"/>
          <p:cNvSpPr/>
          <p:nvPr/>
        </p:nvSpPr>
        <p:spPr>
          <a:xfrm>
            <a:off x="115170" y="838200"/>
            <a:ext cx="607859" cy="276999"/>
          </a:xfrm>
          <a:prstGeom prst="rect">
            <a:avLst/>
          </a:prstGeom>
          <a:noFill/>
        </p:spPr>
        <p:txBody>
          <a:bodyPr wrap="none" lIns="91440" tIns="45720" rIns="91440" bIns="45720">
            <a:spAutoFit/>
          </a:bodyPr>
          <a:lstStyle/>
          <a:p>
            <a:pPr algn="ctr"/>
            <a:r>
              <a:rPr lang="en-US" sz="12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2 0 2 0</a:t>
            </a:r>
          </a:p>
        </p:txBody>
      </p:sp>
      <p:sp>
        <p:nvSpPr>
          <p:cNvPr id="2" name="Rectangle 1"/>
          <p:cNvSpPr/>
          <p:nvPr/>
        </p:nvSpPr>
        <p:spPr>
          <a:xfrm>
            <a:off x="-922685" y="1153299"/>
            <a:ext cx="6762492" cy="32316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Visions …</a:t>
            </a:r>
            <a:endPar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400" dirty="0" err="1" smtClean="0">
                <a:ln w="11430">
                  <a:solidFill>
                    <a:srgbClr val="0070C0"/>
                  </a:solidFill>
                </a:ln>
                <a:solidFill>
                  <a:srgbClr val="0070C0"/>
                </a:solidFill>
                <a:effectLst>
                  <a:outerShdw blurRad="80000" dist="40000" dir="5040000" algn="tl">
                    <a:srgbClr val="000000">
                      <a:alpha val="30000"/>
                    </a:srgbClr>
                  </a:outerShdw>
                </a:effectLst>
              </a:rPr>
              <a:t>Collège</a:t>
            </a:r>
            <a:r>
              <a:rPr lang="en-US" sz="4400" dirty="0" smtClean="0">
                <a:ln w="11430">
                  <a:solidFill>
                    <a:srgbClr val="0070C0"/>
                  </a:solidFill>
                </a:ln>
                <a:solidFill>
                  <a:srgbClr val="0070C0"/>
                </a:solidFill>
                <a:effectLst>
                  <a:outerShdw blurRad="80000" dist="40000" dir="5040000" algn="tl">
                    <a:srgbClr val="000000">
                      <a:alpha val="30000"/>
                    </a:srgbClr>
                  </a:outerShdw>
                </a:effectLst>
              </a:rPr>
              <a:t> Notre-Dame</a:t>
            </a:r>
          </a:p>
          <a:p>
            <a:pPr algn="ctr"/>
            <a:r>
              <a:rPr lang="en-US" sz="4400" cap="none" spc="0" dirty="0" smtClean="0">
                <a:ln w="11430">
                  <a:solidFill>
                    <a:srgbClr val="0070C0"/>
                  </a:solidFill>
                </a:ln>
                <a:solidFill>
                  <a:srgbClr val="0070C0"/>
                </a:solidFill>
                <a:effectLst>
                  <a:outerShdw blurRad="80000" dist="40000" dir="5040000" algn="tl">
                    <a:srgbClr val="000000">
                      <a:alpha val="30000"/>
                    </a:srgbClr>
                  </a:outerShdw>
                </a:effectLst>
              </a:rPr>
              <a:t>            English magazine</a:t>
            </a:r>
            <a:endParaRPr lang="en-US" sz="4400" cap="none" spc="0" dirty="0">
              <a:ln w="11430">
                <a:solidFill>
                  <a:srgbClr val="0070C0"/>
                </a:solidFill>
              </a:ln>
              <a:solidFill>
                <a:srgbClr val="0070C0"/>
              </a:solidFill>
              <a:effectLst>
                <a:outerShdw blurRad="80000" dist="40000" dir="5040000" algn="tl">
                  <a:srgbClr val="000000">
                    <a:alpha val="30000"/>
                  </a:srgbClr>
                </a:outerShdw>
              </a:effectLst>
            </a:endParaRPr>
          </a:p>
        </p:txBody>
      </p:sp>
      <p:sp>
        <p:nvSpPr>
          <p:cNvPr id="3" name="Rectangle 2"/>
          <p:cNvSpPr/>
          <p:nvPr/>
        </p:nvSpPr>
        <p:spPr>
          <a:xfrm>
            <a:off x="933450" y="4724400"/>
            <a:ext cx="5067300" cy="3139321"/>
          </a:xfrm>
          <a:prstGeom prst="rect">
            <a:avLst/>
          </a:prstGeom>
        </p:spPr>
        <p:txBody>
          <a:bodyPr wrap="square">
            <a:spAutoFit/>
          </a:bodyPr>
          <a:lstStyle/>
          <a:p>
            <a:pPr algn="just"/>
            <a:r>
              <a:rPr lang="en-US" dirty="0" smtClean="0">
                <a:latin typeface="Times New Roman" pitchFamily="18" charset="0"/>
                <a:cs typeface="Times New Roman" pitchFamily="18" charset="0"/>
              </a:rPr>
              <a:t>Since </a:t>
            </a:r>
            <a:r>
              <a:rPr lang="en-US" dirty="0">
                <a:latin typeface="Times New Roman" pitchFamily="18" charset="0"/>
                <a:cs typeface="Times New Roman" pitchFamily="18" charset="0"/>
              </a:rPr>
              <a:t>the turn of this decade, the new Lebanese generations have felt the pressure building up inside of them. Their dreams and aspirations coincide with the cries and agonies of the world. And like other teens in other parts of the world, they continue to face big changes in society. Are they brave enough to speak up and never give up</a:t>
            </a:r>
            <a:r>
              <a:rPr lang="en-US" dirty="0" smtClean="0">
                <a:latin typeface="Times New Roman" pitchFamily="18" charset="0"/>
                <a:cs typeface="Times New Roman" pitchFamily="18" charset="0"/>
              </a:rPr>
              <a:t>?</a:t>
            </a:r>
          </a:p>
          <a:p>
            <a:pPr algn="just"/>
            <a:endParaRPr lang="en-US" sz="1100"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Here is the new wave of change our </a:t>
            </a:r>
            <a:r>
              <a:rPr lang="en-US" dirty="0" smtClean="0">
                <a:latin typeface="Times New Roman" pitchFamily="18" charset="0"/>
                <a:cs typeface="Times New Roman" pitchFamily="18" charset="0"/>
              </a:rPr>
              <a:t>EB9 </a:t>
            </a:r>
            <a:r>
              <a:rPr lang="en-US" dirty="0">
                <a:latin typeface="Times New Roman" pitchFamily="18" charset="0"/>
                <a:cs typeface="Times New Roman" pitchFamily="18" charset="0"/>
              </a:rPr>
              <a:t>students are carrying:</a:t>
            </a:r>
          </a:p>
          <a:p>
            <a:pPr algn="just"/>
            <a:r>
              <a:rPr lang="en-US" dirty="0"/>
              <a:t> </a:t>
            </a:r>
          </a:p>
        </p:txBody>
      </p:sp>
      <p:sp>
        <p:nvSpPr>
          <p:cNvPr id="16" name="Rectangle 15"/>
          <p:cNvSpPr/>
          <p:nvPr/>
        </p:nvSpPr>
        <p:spPr>
          <a:xfrm>
            <a:off x="990600" y="133675"/>
            <a:ext cx="3604064" cy="784830"/>
          </a:xfrm>
          <a:prstGeom prst="rect">
            <a:avLst/>
          </a:prstGeom>
          <a:noFill/>
        </p:spPr>
        <p:txBody>
          <a:bodyPr wrap="none" lIns="91440" tIns="45720" rIns="91440" bIns="45720">
            <a:spAutoFit/>
          </a:bodyPr>
          <a:lstStyle/>
          <a:p>
            <a:pPr algn="ctr"/>
            <a:r>
              <a:rPr lang="en-US" sz="20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École</a:t>
            </a:r>
            <a:r>
              <a:rPr lang="en-US" sz="20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Notre-Dame  Sahel-Alma</a:t>
            </a:r>
            <a:endParaRPr lang="en-US" sz="11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endParaRPr lang="en-US" sz="105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Des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Soeurs</a:t>
            </a:r>
            <a:r>
              <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Maronites</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de la Sainte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Famille</a:t>
            </a:r>
            <a:endPar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p:txBody>
      </p:sp>
      <p:pic>
        <p:nvPicPr>
          <p:cNvPr id="17" name="Picture 16" descr="C:\Users\HP\Desktop\357633-Mother-Teresa-Quote-I-can-do-things-you-cannot-you-can-do-thing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7529830"/>
            <a:ext cx="5105400" cy="2395222"/>
          </a:xfrm>
          <a:prstGeom prst="rect">
            <a:avLst/>
          </a:prstGeom>
          <a:noFill/>
          <a:ln>
            <a:noFill/>
          </a:ln>
        </p:spPr>
      </p:pic>
    </p:spTree>
    <p:extLst>
      <p:ext uri="{BB962C8B-B14F-4D97-AF65-F5344CB8AC3E}">
        <p14:creationId xmlns:p14="http://schemas.microsoft.com/office/powerpoint/2010/main" val="109181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90600" cy="9906000"/>
          </a:xfrm>
          <a:prstGeom prst="rect">
            <a:avLst/>
          </a:prstGeom>
          <a:pattFill prst="dashUpDiag">
            <a:fgClr>
              <a:srgbClr val="990099"/>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81700" y="0"/>
            <a:ext cx="990600" cy="9906000"/>
          </a:xfrm>
          <a:prstGeom prst="rect">
            <a:avLst/>
          </a:prstGeom>
          <a:pattFill prst="dashUpDiag">
            <a:fgClr>
              <a:srgbClr val="FF3399"/>
            </a:fgClr>
            <a:bgClr>
              <a:srgbClr val="FFCC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2933699" y="-3009898"/>
            <a:ext cx="1066802" cy="7086600"/>
          </a:xfrm>
          <a:prstGeom prst="rect">
            <a:avLst/>
          </a:prstGeom>
          <a:pattFill prst="dashUpDiag">
            <a:fgClr>
              <a:srgbClr val="00B0F0"/>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000375" y="5915027"/>
            <a:ext cx="933450" cy="7086600"/>
          </a:xfrm>
          <a:prstGeom prst="rect">
            <a:avLst/>
          </a:prstGeom>
          <a:pattFill prst="dashUpDiag">
            <a:fgClr>
              <a:srgbClr val="00CC00"/>
            </a:fgClr>
            <a:bgClr>
              <a:schemeClr val="accent3">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2" descr="World Globe Represents Colors Earth And Colour — Stock Phot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World Globe Represents Colors Earth And Colour — Stock Phot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6200" y="0"/>
            <a:ext cx="990600" cy="106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117" y="313660"/>
            <a:ext cx="1528763" cy="1528763"/>
          </a:xfrm>
          <a:prstGeom prst="ellipse">
            <a:avLst/>
          </a:prstGeom>
        </p:spPr>
      </p:pic>
      <p:pic>
        <p:nvPicPr>
          <p:cNvPr id="8" name="Picture 7"/>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5837"/>
          <a:stretch/>
        </p:blipFill>
        <p:spPr bwMode="auto">
          <a:xfrm>
            <a:off x="27781" y="148298"/>
            <a:ext cx="782638" cy="770207"/>
          </a:xfrm>
          <a:prstGeom prst="rect">
            <a:avLst/>
          </a:prstGeom>
          <a:ln>
            <a:noFill/>
          </a:ln>
          <a:extLst>
            <a:ext uri="{53640926-AAD7-44D8-BBD7-CCE9431645EC}">
              <a14:shadowObscured xmlns:a14="http://schemas.microsoft.com/office/drawing/2010/main"/>
            </a:ext>
          </a:extLst>
        </p:spPr>
      </p:pic>
      <p:sp>
        <p:nvSpPr>
          <p:cNvPr id="14" name="Rectangle 13"/>
          <p:cNvSpPr/>
          <p:nvPr/>
        </p:nvSpPr>
        <p:spPr>
          <a:xfrm rot="16419554">
            <a:off x="4950748" y="194361"/>
            <a:ext cx="1711500" cy="1753738"/>
          </a:xfrm>
          <a:prstGeom prst="rect">
            <a:avLst/>
          </a:prstGeom>
          <a:noFill/>
        </p:spPr>
        <p:txBody>
          <a:bodyPr wrap="none" lIns="91440" tIns="45720" rIns="91440" bIns="45720">
            <a:prstTxWarp prst="textCircle">
              <a:avLst>
                <a:gd name="adj" fmla="val 1155827"/>
              </a:avLst>
            </a:prstTxWarp>
            <a:spAutoFit/>
          </a:bodyPr>
          <a:lstStyle/>
          <a:p>
            <a:pPr algn="ctr"/>
            <a:r>
              <a:rPr lang="en-US" sz="4800" b="1" dirty="0" smtClean="0">
                <a:ln w="12700">
                  <a:noFill/>
                  <a:prstDash val="solid"/>
                </a:ln>
                <a:solidFill>
                  <a:schemeClr val="tx2">
                    <a:lumMod val="60000"/>
                    <a:lumOff val="40000"/>
                  </a:schemeClr>
                </a:solidFill>
                <a:effectLst>
                  <a:outerShdw blurRad="41275" dist="20320" dir="1800000" algn="tl" rotWithShape="0">
                    <a:srgbClr val="000000">
                      <a:alpha val="40000"/>
                    </a:srgbClr>
                  </a:outerShdw>
                </a:effectLst>
              </a:rPr>
              <a:t>What   would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you  </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do  to  </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change</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the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World</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a:t>
            </a:r>
            <a:r>
              <a:rPr lang="en-US" sz="4800" b="1" dirty="0" smtClean="0">
                <a:ln w="12700">
                  <a:noFill/>
                  <a:prstDash val="solid"/>
                </a:ln>
                <a:solidFill>
                  <a:srgbClr val="FF66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p>
        </p:txBody>
      </p:sp>
      <p:sp>
        <p:nvSpPr>
          <p:cNvPr id="15" name="Rectangle 14"/>
          <p:cNvSpPr/>
          <p:nvPr/>
        </p:nvSpPr>
        <p:spPr>
          <a:xfrm>
            <a:off x="115170" y="838200"/>
            <a:ext cx="607859" cy="276999"/>
          </a:xfrm>
          <a:prstGeom prst="rect">
            <a:avLst/>
          </a:prstGeom>
          <a:noFill/>
        </p:spPr>
        <p:txBody>
          <a:bodyPr wrap="none" lIns="91440" tIns="45720" rIns="91440" bIns="45720">
            <a:spAutoFit/>
          </a:bodyPr>
          <a:lstStyle/>
          <a:p>
            <a:pPr algn="ctr"/>
            <a:r>
              <a:rPr lang="en-US" sz="12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2 0 2 0</a:t>
            </a:r>
          </a:p>
        </p:txBody>
      </p:sp>
      <p:sp>
        <p:nvSpPr>
          <p:cNvPr id="16" name="Rectangle 15"/>
          <p:cNvSpPr/>
          <p:nvPr/>
        </p:nvSpPr>
        <p:spPr>
          <a:xfrm>
            <a:off x="990600" y="133675"/>
            <a:ext cx="3604064" cy="784830"/>
          </a:xfrm>
          <a:prstGeom prst="rect">
            <a:avLst/>
          </a:prstGeom>
          <a:noFill/>
        </p:spPr>
        <p:txBody>
          <a:bodyPr wrap="none" lIns="91440" tIns="45720" rIns="91440" bIns="45720">
            <a:spAutoFit/>
          </a:bodyPr>
          <a:lstStyle/>
          <a:p>
            <a:pPr algn="ctr"/>
            <a:r>
              <a:rPr lang="en-US" sz="20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École</a:t>
            </a:r>
            <a:r>
              <a:rPr lang="en-US" sz="20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Notre-Dame  Sahel-Alma</a:t>
            </a:r>
            <a:endParaRPr lang="en-US" sz="11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endParaRPr lang="en-US" sz="105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Des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Soeurs</a:t>
            </a:r>
            <a:r>
              <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Maronites</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de la Sainte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Famille</a:t>
            </a:r>
            <a:endPar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18" name="TextBox 17"/>
          <p:cNvSpPr txBox="1"/>
          <p:nvPr/>
        </p:nvSpPr>
        <p:spPr>
          <a:xfrm>
            <a:off x="3305175" y="9115425"/>
            <a:ext cx="3200400" cy="523220"/>
          </a:xfrm>
          <a:prstGeom prst="rect">
            <a:avLst/>
          </a:prstGeom>
          <a:noFill/>
        </p:spPr>
        <p:txBody>
          <a:bodyPr wrap="square" rtlCol="0">
            <a:spAutoFit/>
          </a:bodyPr>
          <a:lstStyle/>
          <a:p>
            <a:r>
              <a:rPr lang="en-US" sz="1400" b="1" i="1" dirty="0" err="1" smtClean="0">
                <a:solidFill>
                  <a:srgbClr val="002060"/>
                </a:solidFill>
                <a:latin typeface="Times New Roman" pitchFamily="18" charset="0"/>
                <a:cs typeface="Times New Roman" pitchFamily="18" charset="0"/>
              </a:rPr>
              <a:t>Thia</a:t>
            </a:r>
            <a:r>
              <a:rPr lang="en-US" sz="1400" b="1" i="1" dirty="0" smtClean="0">
                <a:solidFill>
                  <a:srgbClr val="002060"/>
                </a:solidFill>
                <a:latin typeface="Times New Roman" pitchFamily="18" charset="0"/>
                <a:cs typeface="Times New Roman" pitchFamily="18" charset="0"/>
              </a:rPr>
              <a:t> Maria FADEL – Grade 9 </a:t>
            </a:r>
          </a:p>
          <a:p>
            <a:r>
              <a:rPr lang="en-US" sz="1400" b="1" i="1" dirty="0" smtClean="0">
                <a:solidFill>
                  <a:srgbClr val="002060"/>
                </a:solidFill>
                <a:latin typeface="Times New Roman" pitchFamily="18" charset="0"/>
                <a:cs typeface="Times New Roman" pitchFamily="18" charset="0"/>
              </a:rPr>
              <a:t>April 2020</a:t>
            </a:r>
            <a:endParaRPr lang="en-US" sz="1400" b="1" i="1" dirty="0">
              <a:solidFill>
                <a:srgbClr val="002060"/>
              </a:solidFill>
              <a:latin typeface="Times New Roman" pitchFamily="18" charset="0"/>
              <a:cs typeface="Times New Roman" pitchFamily="18" charset="0"/>
            </a:endParaRPr>
          </a:p>
        </p:txBody>
      </p:sp>
      <p:sp>
        <p:nvSpPr>
          <p:cNvPr id="9" name="Rectangle 8"/>
          <p:cNvSpPr/>
          <p:nvPr/>
        </p:nvSpPr>
        <p:spPr>
          <a:xfrm>
            <a:off x="990601" y="1524000"/>
            <a:ext cx="4899602" cy="5909310"/>
          </a:xfrm>
          <a:prstGeom prst="rect">
            <a:avLst/>
          </a:prstGeom>
        </p:spPr>
        <p:txBody>
          <a:bodyPr wrap="square">
            <a:spAutoFit/>
          </a:bodyPr>
          <a:lstStyle/>
          <a:p>
            <a:pPr algn="just"/>
            <a:r>
              <a:rPr lang="en-US" sz="1400" dirty="0">
                <a:solidFill>
                  <a:srgbClr val="002060"/>
                </a:solidFill>
                <a:latin typeface="Times New Roman" pitchFamily="18" charset="0"/>
                <a:cs typeface="Times New Roman" pitchFamily="18" charset="0"/>
              </a:rPr>
              <a:t> </a:t>
            </a:r>
          </a:p>
          <a:p>
            <a:pPr algn="just"/>
            <a:r>
              <a:rPr lang="en-US" sz="1400" dirty="0">
                <a:solidFill>
                  <a:srgbClr val="002060"/>
                </a:solidFill>
                <a:latin typeface="Times New Roman" pitchFamily="18" charset="0"/>
                <a:cs typeface="Times New Roman" pitchFamily="18" charset="0"/>
              </a:rPr>
              <a:t>Whenever I am asked this question, </a:t>
            </a:r>
            <a:endParaRPr lang="en-US" sz="1400" dirty="0" smtClean="0">
              <a:solidFill>
                <a:srgbClr val="002060"/>
              </a:solidFill>
              <a:latin typeface="Times New Roman" pitchFamily="18" charset="0"/>
              <a:cs typeface="Times New Roman" pitchFamily="18" charset="0"/>
            </a:endParaRPr>
          </a:p>
          <a:p>
            <a:pPr algn="just"/>
            <a:r>
              <a:rPr lang="en-US" sz="1400" dirty="0" smtClean="0">
                <a:solidFill>
                  <a:srgbClr val="002060"/>
                </a:solidFill>
                <a:latin typeface="Times New Roman" pitchFamily="18" charset="0"/>
                <a:cs typeface="Times New Roman" pitchFamily="18" charset="0"/>
              </a:rPr>
              <a:t>I </a:t>
            </a:r>
            <a:r>
              <a:rPr lang="en-US" sz="1400" dirty="0">
                <a:solidFill>
                  <a:srgbClr val="002060"/>
                </a:solidFill>
                <a:latin typeface="Times New Roman" pitchFamily="18" charset="0"/>
                <a:cs typeface="Times New Roman" pitchFamily="18" charset="0"/>
              </a:rPr>
              <a:t>panic because for me, </a:t>
            </a:r>
            <a:r>
              <a:rPr lang="en-US" sz="1400" dirty="0" smtClean="0">
                <a:solidFill>
                  <a:srgbClr val="002060"/>
                </a:solidFill>
                <a:latin typeface="Times New Roman" pitchFamily="18" charset="0"/>
                <a:cs typeface="Times New Roman" pitchFamily="18" charset="0"/>
              </a:rPr>
              <a:t>this </a:t>
            </a:r>
            <a:r>
              <a:rPr lang="en-US" sz="1400" dirty="0">
                <a:solidFill>
                  <a:srgbClr val="002060"/>
                </a:solidFill>
                <a:latin typeface="Times New Roman" pitchFamily="18" charset="0"/>
                <a:cs typeface="Times New Roman" pitchFamily="18" charset="0"/>
              </a:rPr>
              <a:t>is something huge. </a:t>
            </a:r>
            <a:endParaRPr lang="en-US" sz="1400" dirty="0" smtClean="0">
              <a:solidFill>
                <a:srgbClr val="002060"/>
              </a:solidFill>
              <a:latin typeface="Times New Roman" pitchFamily="18" charset="0"/>
              <a:cs typeface="Times New Roman" pitchFamily="18" charset="0"/>
            </a:endParaRPr>
          </a:p>
          <a:p>
            <a:pPr algn="just"/>
            <a:r>
              <a:rPr lang="en-US" sz="1400" dirty="0" smtClean="0">
                <a:solidFill>
                  <a:srgbClr val="002060"/>
                </a:solidFill>
                <a:latin typeface="Times New Roman" pitchFamily="18" charset="0"/>
                <a:cs typeface="Times New Roman" pitchFamily="18" charset="0"/>
              </a:rPr>
              <a:t>Being </a:t>
            </a:r>
            <a:r>
              <a:rPr lang="en-US" sz="1400" dirty="0">
                <a:solidFill>
                  <a:srgbClr val="002060"/>
                </a:solidFill>
                <a:latin typeface="Times New Roman" pitchFamily="18" charset="0"/>
                <a:cs typeface="Times New Roman" pitchFamily="18" charset="0"/>
              </a:rPr>
              <a:t>a little drop in the gigantic </a:t>
            </a:r>
            <a:r>
              <a:rPr lang="en-US" sz="1400" dirty="0" smtClean="0">
                <a:solidFill>
                  <a:srgbClr val="002060"/>
                </a:solidFill>
                <a:latin typeface="Times New Roman" pitchFamily="18" charset="0"/>
                <a:cs typeface="Times New Roman" pitchFamily="18" charset="0"/>
              </a:rPr>
              <a:t>sea, I </a:t>
            </a:r>
            <a:r>
              <a:rPr lang="en-US" sz="1400" dirty="0">
                <a:solidFill>
                  <a:srgbClr val="002060"/>
                </a:solidFill>
                <a:latin typeface="Times New Roman" pitchFamily="18" charset="0"/>
                <a:cs typeface="Times New Roman" pitchFamily="18" charset="0"/>
              </a:rPr>
              <a:t>must do something to change the big, big world: isn’t it terrifying? Well, after a lot of thinking, my answer is no, I cannot change the world, but I can do something much more important</a:t>
            </a:r>
            <a:r>
              <a:rPr lang="en-US" sz="1400" dirty="0" smtClean="0">
                <a:solidFill>
                  <a:srgbClr val="002060"/>
                </a:solidFill>
                <a:latin typeface="Times New Roman" pitchFamily="18" charset="0"/>
                <a:cs typeface="Times New Roman" pitchFamily="18" charset="0"/>
              </a:rPr>
              <a:t>.</a:t>
            </a:r>
          </a:p>
          <a:p>
            <a:pPr algn="just"/>
            <a:endParaRPr lang="en-US" sz="1400" dirty="0">
              <a:solidFill>
                <a:srgbClr val="002060"/>
              </a:solidFill>
              <a:latin typeface="Times New Roman" pitchFamily="18" charset="0"/>
              <a:cs typeface="Times New Roman" pitchFamily="18" charset="0"/>
            </a:endParaRPr>
          </a:p>
          <a:p>
            <a:pPr algn="just"/>
            <a:r>
              <a:rPr lang="en-US" sz="1400" dirty="0">
                <a:solidFill>
                  <a:srgbClr val="002060"/>
                </a:solidFill>
                <a:latin typeface="Times New Roman" pitchFamily="18" charset="0"/>
                <a:cs typeface="Times New Roman" pitchFamily="18" charset="0"/>
              </a:rPr>
              <a:t>A confident, determined, and positive person can achieve any goal he has in mind, and with everything happening in our country and all over the world, this is what we need to face this hard situation. Sadly, we live in a society where everything is taken in a negative way, where human rights are almost forgotten, and where you must act and think in a selfish way to save yourself and stay alive. </a:t>
            </a:r>
            <a:endParaRPr lang="en-US" sz="1400" dirty="0" smtClean="0">
              <a:solidFill>
                <a:srgbClr val="002060"/>
              </a:solidFill>
              <a:latin typeface="Times New Roman" pitchFamily="18" charset="0"/>
              <a:cs typeface="Times New Roman" pitchFamily="18" charset="0"/>
            </a:endParaRPr>
          </a:p>
          <a:p>
            <a:pPr algn="just"/>
            <a:endParaRPr lang="en-US" sz="1400" dirty="0">
              <a:solidFill>
                <a:srgbClr val="002060"/>
              </a:solidFill>
              <a:latin typeface="Times New Roman" pitchFamily="18" charset="0"/>
              <a:cs typeface="Times New Roman" pitchFamily="18" charset="0"/>
            </a:endParaRPr>
          </a:p>
          <a:p>
            <a:pPr algn="just"/>
            <a:r>
              <a:rPr lang="en-US" sz="1400" dirty="0">
                <a:solidFill>
                  <a:srgbClr val="002060"/>
                </a:solidFill>
                <a:latin typeface="Times New Roman" pitchFamily="18" charset="0"/>
                <a:cs typeface="Times New Roman" pitchFamily="18" charset="0"/>
              </a:rPr>
              <a:t>However, we must stay positive and begin with the first step of making our world a better place: changing ourselves. This is what I am trying to do, and what everyone of us should do in order to change our world and make it great for the upcoming generations. Believe in yourselves, in your thoughts and in your acts; be brave enough to speak up and take actions and finally never ever give up</a:t>
            </a:r>
            <a:r>
              <a:rPr lang="en-US" sz="1400" dirty="0" smtClean="0">
                <a:solidFill>
                  <a:srgbClr val="002060"/>
                </a:solidFill>
                <a:latin typeface="Times New Roman" pitchFamily="18" charset="0"/>
                <a:cs typeface="Times New Roman" pitchFamily="18" charset="0"/>
              </a:rPr>
              <a:t>.</a:t>
            </a:r>
          </a:p>
          <a:p>
            <a:pPr algn="just"/>
            <a:endParaRPr lang="en-US" sz="1400" dirty="0">
              <a:solidFill>
                <a:srgbClr val="002060"/>
              </a:solidFill>
              <a:latin typeface="Times New Roman" pitchFamily="18" charset="0"/>
              <a:cs typeface="Times New Roman" pitchFamily="18" charset="0"/>
            </a:endParaRPr>
          </a:p>
          <a:p>
            <a:pPr algn="just"/>
            <a:r>
              <a:rPr lang="en-US" sz="1400" dirty="0">
                <a:solidFill>
                  <a:srgbClr val="002060"/>
                </a:solidFill>
                <a:latin typeface="Times New Roman" pitchFamily="18" charset="0"/>
                <a:cs typeface="Times New Roman" pitchFamily="18" charset="0"/>
              </a:rPr>
              <a:t>Finally, our world is a gift from God, and we have to benefit from it while taking care of everything around us and not polluting and destroying this beautiful present from our creator. </a:t>
            </a:r>
          </a:p>
        </p:txBody>
      </p:sp>
      <p:pic>
        <p:nvPicPr>
          <p:cNvPr id="17" name="Picture 16" descr="C:\Users\HP\Desktop\Mahatma-Gandhi-quote-In-a-gentle-way-you-can-shake-the-worl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7433310"/>
            <a:ext cx="2408979" cy="1405892"/>
          </a:xfrm>
          <a:prstGeom prst="rect">
            <a:avLst/>
          </a:prstGeom>
          <a:noFill/>
          <a:ln w="38100">
            <a:solidFill>
              <a:srgbClr val="00CC00"/>
            </a:solidFill>
          </a:ln>
        </p:spPr>
      </p:pic>
    </p:spTree>
    <p:extLst>
      <p:ext uri="{BB962C8B-B14F-4D97-AF65-F5344CB8AC3E}">
        <p14:creationId xmlns:p14="http://schemas.microsoft.com/office/powerpoint/2010/main" val="196841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90600" cy="9906000"/>
          </a:xfrm>
          <a:prstGeom prst="rect">
            <a:avLst/>
          </a:prstGeom>
          <a:pattFill prst="dashUpDiag">
            <a:fgClr>
              <a:srgbClr val="990099"/>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81700" y="0"/>
            <a:ext cx="990600" cy="9906000"/>
          </a:xfrm>
          <a:prstGeom prst="rect">
            <a:avLst/>
          </a:prstGeom>
          <a:pattFill prst="dashUpDiag">
            <a:fgClr>
              <a:srgbClr val="FF3399"/>
            </a:fgClr>
            <a:bgClr>
              <a:srgbClr val="FFCC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2933699" y="-3009898"/>
            <a:ext cx="1066802" cy="7086600"/>
          </a:xfrm>
          <a:prstGeom prst="rect">
            <a:avLst/>
          </a:prstGeom>
          <a:pattFill prst="dashUpDiag">
            <a:fgClr>
              <a:srgbClr val="00B0F0"/>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000375" y="5915027"/>
            <a:ext cx="933450" cy="7086600"/>
          </a:xfrm>
          <a:prstGeom prst="rect">
            <a:avLst/>
          </a:prstGeom>
          <a:pattFill prst="dashUpDiag">
            <a:fgClr>
              <a:srgbClr val="00CC00"/>
            </a:fgClr>
            <a:bgClr>
              <a:schemeClr val="accent3">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2" descr="World Globe Represents Colors Earth And Colour — Stock Phot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World Globe Represents Colors Earth And Colour — Stock Phot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6200" y="0"/>
            <a:ext cx="990600" cy="106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117" y="313660"/>
            <a:ext cx="1528763" cy="1528763"/>
          </a:xfrm>
          <a:prstGeom prst="ellipse">
            <a:avLst/>
          </a:prstGeom>
        </p:spPr>
      </p:pic>
      <p:pic>
        <p:nvPicPr>
          <p:cNvPr id="8" name="Picture 7"/>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5837"/>
          <a:stretch/>
        </p:blipFill>
        <p:spPr bwMode="auto">
          <a:xfrm>
            <a:off x="27781" y="148298"/>
            <a:ext cx="782638" cy="770207"/>
          </a:xfrm>
          <a:prstGeom prst="rect">
            <a:avLst/>
          </a:prstGeom>
          <a:ln>
            <a:noFill/>
          </a:ln>
          <a:extLst>
            <a:ext uri="{53640926-AAD7-44D8-BBD7-CCE9431645EC}">
              <a14:shadowObscured xmlns:a14="http://schemas.microsoft.com/office/drawing/2010/main"/>
            </a:ext>
          </a:extLst>
        </p:spPr>
      </p:pic>
      <p:sp>
        <p:nvSpPr>
          <p:cNvPr id="14" name="Rectangle 13"/>
          <p:cNvSpPr/>
          <p:nvPr/>
        </p:nvSpPr>
        <p:spPr>
          <a:xfrm rot="16419554">
            <a:off x="4950748" y="194361"/>
            <a:ext cx="1711500" cy="1753738"/>
          </a:xfrm>
          <a:prstGeom prst="rect">
            <a:avLst/>
          </a:prstGeom>
          <a:noFill/>
        </p:spPr>
        <p:txBody>
          <a:bodyPr wrap="none" lIns="91440" tIns="45720" rIns="91440" bIns="45720">
            <a:prstTxWarp prst="textCircle">
              <a:avLst>
                <a:gd name="adj" fmla="val 1155827"/>
              </a:avLst>
            </a:prstTxWarp>
            <a:spAutoFit/>
          </a:bodyPr>
          <a:lstStyle/>
          <a:p>
            <a:pPr algn="ctr"/>
            <a:r>
              <a:rPr lang="en-US" sz="4800" b="1" dirty="0" smtClean="0">
                <a:ln w="12700">
                  <a:noFill/>
                  <a:prstDash val="solid"/>
                </a:ln>
                <a:solidFill>
                  <a:schemeClr val="tx2">
                    <a:lumMod val="60000"/>
                    <a:lumOff val="40000"/>
                  </a:schemeClr>
                </a:solidFill>
                <a:effectLst>
                  <a:outerShdw blurRad="41275" dist="20320" dir="1800000" algn="tl" rotWithShape="0">
                    <a:srgbClr val="000000">
                      <a:alpha val="40000"/>
                    </a:srgbClr>
                  </a:outerShdw>
                </a:effectLst>
              </a:rPr>
              <a:t>What   would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you  </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do  to  </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change</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the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World</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a:t>
            </a:r>
            <a:r>
              <a:rPr lang="en-US" sz="4800" b="1" dirty="0" smtClean="0">
                <a:ln w="12700">
                  <a:noFill/>
                  <a:prstDash val="solid"/>
                </a:ln>
                <a:solidFill>
                  <a:srgbClr val="FF66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p>
        </p:txBody>
      </p:sp>
      <p:sp>
        <p:nvSpPr>
          <p:cNvPr id="15" name="Rectangle 14"/>
          <p:cNvSpPr/>
          <p:nvPr/>
        </p:nvSpPr>
        <p:spPr>
          <a:xfrm>
            <a:off x="115170" y="838200"/>
            <a:ext cx="607859" cy="276999"/>
          </a:xfrm>
          <a:prstGeom prst="rect">
            <a:avLst/>
          </a:prstGeom>
          <a:noFill/>
        </p:spPr>
        <p:txBody>
          <a:bodyPr wrap="none" lIns="91440" tIns="45720" rIns="91440" bIns="45720">
            <a:spAutoFit/>
          </a:bodyPr>
          <a:lstStyle/>
          <a:p>
            <a:pPr algn="ctr"/>
            <a:r>
              <a:rPr lang="en-US" sz="12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2 0 2 0</a:t>
            </a:r>
          </a:p>
        </p:txBody>
      </p:sp>
      <p:sp>
        <p:nvSpPr>
          <p:cNvPr id="16" name="Rectangle 15"/>
          <p:cNvSpPr/>
          <p:nvPr/>
        </p:nvSpPr>
        <p:spPr>
          <a:xfrm>
            <a:off x="990600" y="133675"/>
            <a:ext cx="3604064" cy="784830"/>
          </a:xfrm>
          <a:prstGeom prst="rect">
            <a:avLst/>
          </a:prstGeom>
          <a:noFill/>
        </p:spPr>
        <p:txBody>
          <a:bodyPr wrap="none" lIns="91440" tIns="45720" rIns="91440" bIns="45720">
            <a:spAutoFit/>
          </a:bodyPr>
          <a:lstStyle/>
          <a:p>
            <a:pPr algn="ctr"/>
            <a:r>
              <a:rPr lang="en-US" sz="20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École</a:t>
            </a:r>
            <a:r>
              <a:rPr lang="en-US" sz="20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Notre-Dame  Sahel-Alma</a:t>
            </a:r>
            <a:endParaRPr lang="en-US" sz="11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endParaRPr lang="en-US" sz="105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Des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Soeurs</a:t>
            </a:r>
            <a:r>
              <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Maronites</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de la Sainte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Famille</a:t>
            </a:r>
            <a:endPar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18" name="TextBox 17"/>
          <p:cNvSpPr txBox="1"/>
          <p:nvPr/>
        </p:nvSpPr>
        <p:spPr>
          <a:xfrm>
            <a:off x="3305175" y="9115425"/>
            <a:ext cx="3200400" cy="523220"/>
          </a:xfrm>
          <a:prstGeom prst="rect">
            <a:avLst/>
          </a:prstGeom>
          <a:noFill/>
        </p:spPr>
        <p:txBody>
          <a:bodyPr wrap="square" rtlCol="0">
            <a:spAutoFit/>
          </a:bodyPr>
          <a:lstStyle/>
          <a:p>
            <a:r>
              <a:rPr lang="en-US" sz="1400" b="1" i="1" dirty="0" err="1" smtClean="0">
                <a:solidFill>
                  <a:srgbClr val="002060"/>
                </a:solidFill>
                <a:latin typeface="Times New Roman" pitchFamily="18" charset="0"/>
                <a:cs typeface="Times New Roman" pitchFamily="18" charset="0"/>
              </a:rPr>
              <a:t>Rachèle</a:t>
            </a:r>
            <a:r>
              <a:rPr lang="en-US" sz="1400" b="1" i="1" dirty="0" smtClean="0">
                <a:solidFill>
                  <a:srgbClr val="002060"/>
                </a:solidFill>
                <a:latin typeface="Times New Roman" pitchFamily="18" charset="0"/>
                <a:cs typeface="Times New Roman" pitchFamily="18" charset="0"/>
              </a:rPr>
              <a:t> ZGHEIB – Grade 9 </a:t>
            </a:r>
          </a:p>
          <a:p>
            <a:r>
              <a:rPr lang="en-US" sz="1400" b="1" i="1" dirty="0" smtClean="0">
                <a:solidFill>
                  <a:srgbClr val="002060"/>
                </a:solidFill>
                <a:latin typeface="Times New Roman" pitchFamily="18" charset="0"/>
                <a:cs typeface="Times New Roman" pitchFamily="18" charset="0"/>
              </a:rPr>
              <a:t>April 2020</a:t>
            </a:r>
            <a:endParaRPr lang="en-US" sz="1400" b="1" i="1" dirty="0">
              <a:solidFill>
                <a:srgbClr val="002060"/>
              </a:solidFill>
              <a:latin typeface="Times New Roman" pitchFamily="18" charset="0"/>
              <a:cs typeface="Times New Roman" pitchFamily="18" charset="0"/>
            </a:endParaRPr>
          </a:p>
        </p:txBody>
      </p:sp>
      <p:sp>
        <p:nvSpPr>
          <p:cNvPr id="9" name="Rectangle 8"/>
          <p:cNvSpPr/>
          <p:nvPr/>
        </p:nvSpPr>
        <p:spPr>
          <a:xfrm>
            <a:off x="990601" y="1524000"/>
            <a:ext cx="4899602" cy="5262979"/>
          </a:xfrm>
          <a:prstGeom prst="rect">
            <a:avLst/>
          </a:prstGeom>
        </p:spPr>
        <p:txBody>
          <a:bodyPr wrap="square">
            <a:spAutoFit/>
          </a:bodyPr>
          <a:lstStyle/>
          <a:p>
            <a:r>
              <a:rPr lang="en-US" sz="1400" dirty="0"/>
              <a:t> </a:t>
            </a:r>
          </a:p>
          <a:p>
            <a:pPr algn="just"/>
            <a:r>
              <a:rPr lang="en-US" sz="1400" dirty="0">
                <a:solidFill>
                  <a:srgbClr val="002060"/>
                </a:solidFill>
                <a:latin typeface="Times New Roman" pitchFamily="18" charset="0"/>
                <a:cs typeface="Times New Roman" pitchFamily="18" charset="0"/>
              </a:rPr>
              <a:t>Our biggest problem is that we </a:t>
            </a:r>
            <a:r>
              <a:rPr lang="en-US" sz="1400" dirty="0" smtClean="0">
                <a:solidFill>
                  <a:srgbClr val="002060"/>
                </a:solidFill>
                <a:latin typeface="Times New Roman" pitchFamily="18" charset="0"/>
                <a:cs typeface="Times New Roman" pitchFamily="18" charset="0"/>
              </a:rPr>
              <a:t>transform</a:t>
            </a:r>
          </a:p>
          <a:p>
            <a:pPr algn="just"/>
            <a:r>
              <a:rPr lang="en-US" sz="1400" dirty="0" smtClean="0">
                <a:solidFill>
                  <a:srgbClr val="002060"/>
                </a:solidFill>
                <a:latin typeface="Times New Roman" pitchFamily="18" charset="0"/>
                <a:cs typeface="Times New Roman" pitchFamily="18" charset="0"/>
              </a:rPr>
              <a:t>all </a:t>
            </a:r>
            <a:r>
              <a:rPr lang="en-US" sz="1400" dirty="0">
                <a:solidFill>
                  <a:srgbClr val="002060"/>
                </a:solidFill>
                <a:latin typeface="Times New Roman" pitchFamily="18" charset="0"/>
                <a:cs typeface="Times New Roman" pitchFamily="18" charset="0"/>
              </a:rPr>
              <a:t>the simple situations into complicated ones knowing in fact they are not worth it. WHY? Just because our heads are full of negativity and anger. We are complicating our lives, filling our heads with so much negativity. Wouldn’t it be far better not to exaggerate our reactions? </a:t>
            </a:r>
            <a:endParaRPr lang="en-US" sz="1400" dirty="0" smtClean="0">
              <a:solidFill>
                <a:srgbClr val="002060"/>
              </a:solidFill>
              <a:latin typeface="Times New Roman" pitchFamily="18" charset="0"/>
              <a:cs typeface="Times New Roman" pitchFamily="18" charset="0"/>
            </a:endParaRPr>
          </a:p>
          <a:p>
            <a:pPr algn="just"/>
            <a:endParaRPr lang="en-US" sz="1400" dirty="0">
              <a:solidFill>
                <a:srgbClr val="002060"/>
              </a:solidFill>
              <a:latin typeface="Times New Roman" pitchFamily="18" charset="0"/>
              <a:cs typeface="Times New Roman" pitchFamily="18" charset="0"/>
            </a:endParaRPr>
          </a:p>
          <a:p>
            <a:pPr algn="just"/>
            <a:r>
              <a:rPr lang="en-US" sz="1400" dirty="0">
                <a:solidFill>
                  <a:srgbClr val="002060"/>
                </a:solidFill>
                <a:latin typeface="Times New Roman" pitchFamily="18" charset="0"/>
                <a:cs typeface="Times New Roman" pitchFamily="18" charset="0"/>
              </a:rPr>
              <a:t>It is that simple. We, humans, always focus on the negative points in life and complicate things, believing we are doing the right thing. Just relax, take a deep breath, think, try to see all the blessings God has put in your life. Trust me, things would be much better if you look on the bright sides. You might be asking yourself: what will I do to change the world? The answer is: I will spread positivity all around me to prove to you all that </a:t>
            </a:r>
            <a:r>
              <a:rPr lang="en-US" sz="1400" b="1" dirty="0">
                <a:solidFill>
                  <a:srgbClr val="002060"/>
                </a:solidFill>
                <a:latin typeface="Times New Roman" pitchFamily="18" charset="0"/>
                <a:cs typeface="Times New Roman" pitchFamily="18" charset="0"/>
              </a:rPr>
              <a:t>you</a:t>
            </a:r>
            <a:r>
              <a:rPr lang="en-US" sz="1400" dirty="0">
                <a:solidFill>
                  <a:srgbClr val="002060"/>
                </a:solidFill>
                <a:latin typeface="Times New Roman" pitchFamily="18" charset="0"/>
                <a:cs typeface="Times New Roman" pitchFamily="18" charset="0"/>
              </a:rPr>
              <a:t> count in this world and God created you for a reason</a:t>
            </a:r>
            <a:r>
              <a:rPr lang="en-US" sz="1400" dirty="0" smtClean="0">
                <a:solidFill>
                  <a:srgbClr val="002060"/>
                </a:solidFill>
                <a:latin typeface="Times New Roman" pitchFamily="18" charset="0"/>
                <a:cs typeface="Times New Roman" pitchFamily="18" charset="0"/>
              </a:rPr>
              <a:t>.</a:t>
            </a:r>
          </a:p>
          <a:p>
            <a:pPr algn="just"/>
            <a:endParaRPr lang="en-US" sz="1400" dirty="0">
              <a:solidFill>
                <a:srgbClr val="002060"/>
              </a:solidFill>
              <a:latin typeface="Times New Roman" pitchFamily="18" charset="0"/>
              <a:cs typeface="Times New Roman" pitchFamily="18" charset="0"/>
            </a:endParaRPr>
          </a:p>
          <a:p>
            <a:pPr algn="just"/>
            <a:r>
              <a:rPr lang="en-US" sz="1400" dirty="0">
                <a:solidFill>
                  <a:srgbClr val="002060"/>
                </a:solidFill>
                <a:latin typeface="Times New Roman" pitchFamily="18" charset="0"/>
                <a:cs typeface="Times New Roman" pitchFamily="18" charset="0"/>
              </a:rPr>
              <a:t> Every person needs to be encouraged and feel loved. To change the world, I will be that person who will encourage you, give you positive vibes and advice. Know when you need me that I will be there for you</a:t>
            </a:r>
            <a:r>
              <a:rPr lang="en-US" sz="1400" dirty="0" smtClean="0">
                <a:solidFill>
                  <a:srgbClr val="002060"/>
                </a:solidFill>
                <a:latin typeface="Times New Roman" pitchFamily="18" charset="0"/>
                <a:cs typeface="Times New Roman" pitchFamily="18" charset="0"/>
              </a:rPr>
              <a:t>.</a:t>
            </a:r>
          </a:p>
          <a:p>
            <a:pPr algn="just"/>
            <a:endParaRPr lang="en-US" sz="1400" dirty="0">
              <a:solidFill>
                <a:srgbClr val="002060"/>
              </a:solidFill>
              <a:latin typeface="Times New Roman" pitchFamily="18" charset="0"/>
              <a:cs typeface="Times New Roman" pitchFamily="18" charset="0"/>
            </a:endParaRPr>
          </a:p>
          <a:p>
            <a:pPr algn="just"/>
            <a:r>
              <a:rPr lang="en-US" sz="1400" dirty="0">
                <a:solidFill>
                  <a:srgbClr val="002060"/>
                </a:solidFill>
                <a:latin typeface="Times New Roman" pitchFamily="18" charset="0"/>
                <a:cs typeface="Times New Roman" pitchFamily="18" charset="0"/>
              </a:rPr>
              <a:t> Put it that way: if every person felt loved and reassured, then the world would be a perfect place to live in. </a:t>
            </a:r>
          </a:p>
        </p:txBody>
      </p:sp>
      <p:pic>
        <p:nvPicPr>
          <p:cNvPr id="19" name="Picture 18" descr="C:\Users\HP\Desktop\dandelion-bes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1" y="7010400"/>
            <a:ext cx="3962400" cy="1838325"/>
          </a:xfrm>
          <a:prstGeom prst="rect">
            <a:avLst/>
          </a:prstGeom>
          <a:noFill/>
          <a:ln w="38100">
            <a:solidFill>
              <a:srgbClr val="00CC00"/>
            </a:solidFill>
          </a:ln>
        </p:spPr>
      </p:pic>
    </p:spTree>
    <p:extLst>
      <p:ext uri="{BB962C8B-B14F-4D97-AF65-F5344CB8AC3E}">
        <p14:creationId xmlns:p14="http://schemas.microsoft.com/office/powerpoint/2010/main" val="72416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90600" cy="9906000"/>
          </a:xfrm>
          <a:prstGeom prst="rect">
            <a:avLst/>
          </a:prstGeom>
          <a:pattFill prst="dashUpDiag">
            <a:fgClr>
              <a:srgbClr val="990099"/>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81700" y="0"/>
            <a:ext cx="990600" cy="9906000"/>
          </a:xfrm>
          <a:prstGeom prst="rect">
            <a:avLst/>
          </a:prstGeom>
          <a:pattFill prst="dashUpDiag">
            <a:fgClr>
              <a:srgbClr val="FF3399"/>
            </a:fgClr>
            <a:bgClr>
              <a:srgbClr val="FFCC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2933699" y="-3009898"/>
            <a:ext cx="1066802" cy="7086600"/>
          </a:xfrm>
          <a:prstGeom prst="rect">
            <a:avLst/>
          </a:prstGeom>
          <a:pattFill prst="dashUpDiag">
            <a:fgClr>
              <a:srgbClr val="00B0F0"/>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000375" y="5915027"/>
            <a:ext cx="933450" cy="7086600"/>
          </a:xfrm>
          <a:prstGeom prst="rect">
            <a:avLst/>
          </a:prstGeom>
          <a:pattFill prst="dashUpDiag">
            <a:fgClr>
              <a:srgbClr val="00CC00"/>
            </a:fgClr>
            <a:bgClr>
              <a:schemeClr val="accent3">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2" descr="World Globe Represents Colors Earth And Colour — Stock Phot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World Globe Represents Colors Earth And Colour — Stock Phot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6200" y="0"/>
            <a:ext cx="990600" cy="106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117" y="389860"/>
            <a:ext cx="1528763" cy="1528763"/>
          </a:xfrm>
          <a:prstGeom prst="ellipse">
            <a:avLst/>
          </a:prstGeom>
        </p:spPr>
      </p:pic>
      <p:pic>
        <p:nvPicPr>
          <p:cNvPr id="8" name="Picture 7"/>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5837"/>
          <a:stretch/>
        </p:blipFill>
        <p:spPr bwMode="auto">
          <a:xfrm>
            <a:off x="27781" y="148298"/>
            <a:ext cx="782638" cy="770207"/>
          </a:xfrm>
          <a:prstGeom prst="rect">
            <a:avLst/>
          </a:prstGeom>
          <a:ln>
            <a:noFill/>
          </a:ln>
          <a:extLst>
            <a:ext uri="{53640926-AAD7-44D8-BBD7-CCE9431645EC}">
              <a14:shadowObscured xmlns:a14="http://schemas.microsoft.com/office/drawing/2010/main"/>
            </a:ext>
          </a:extLst>
        </p:spPr>
      </p:pic>
      <p:sp>
        <p:nvSpPr>
          <p:cNvPr id="14" name="Rectangle 13"/>
          <p:cNvSpPr/>
          <p:nvPr/>
        </p:nvSpPr>
        <p:spPr>
          <a:xfrm rot="16419554">
            <a:off x="4950748" y="270561"/>
            <a:ext cx="1711500" cy="1753738"/>
          </a:xfrm>
          <a:prstGeom prst="rect">
            <a:avLst/>
          </a:prstGeom>
          <a:noFill/>
        </p:spPr>
        <p:txBody>
          <a:bodyPr wrap="none" lIns="91440" tIns="45720" rIns="91440" bIns="45720">
            <a:prstTxWarp prst="textCircle">
              <a:avLst>
                <a:gd name="adj" fmla="val 1155827"/>
              </a:avLst>
            </a:prstTxWarp>
            <a:spAutoFit/>
          </a:bodyPr>
          <a:lstStyle/>
          <a:p>
            <a:pPr algn="ctr"/>
            <a:r>
              <a:rPr lang="en-US" sz="4800" b="1" dirty="0" smtClean="0">
                <a:ln w="12700">
                  <a:noFill/>
                  <a:prstDash val="solid"/>
                </a:ln>
                <a:solidFill>
                  <a:schemeClr val="tx2">
                    <a:lumMod val="60000"/>
                    <a:lumOff val="40000"/>
                  </a:schemeClr>
                </a:solidFill>
                <a:effectLst>
                  <a:outerShdw blurRad="41275" dist="20320" dir="1800000" algn="tl" rotWithShape="0">
                    <a:srgbClr val="000000">
                      <a:alpha val="40000"/>
                    </a:srgbClr>
                  </a:outerShdw>
                </a:effectLst>
              </a:rPr>
              <a:t>What   would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you  </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do  to  </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change</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the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World</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a:t>
            </a:r>
            <a:r>
              <a:rPr lang="en-US" sz="4800" b="1" dirty="0" smtClean="0">
                <a:ln w="12700">
                  <a:noFill/>
                  <a:prstDash val="solid"/>
                </a:ln>
                <a:solidFill>
                  <a:srgbClr val="FF66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p>
        </p:txBody>
      </p:sp>
      <p:sp>
        <p:nvSpPr>
          <p:cNvPr id="15" name="Rectangle 14"/>
          <p:cNvSpPr/>
          <p:nvPr/>
        </p:nvSpPr>
        <p:spPr>
          <a:xfrm>
            <a:off x="115170" y="838200"/>
            <a:ext cx="607859" cy="276999"/>
          </a:xfrm>
          <a:prstGeom prst="rect">
            <a:avLst/>
          </a:prstGeom>
          <a:noFill/>
        </p:spPr>
        <p:txBody>
          <a:bodyPr wrap="none" lIns="91440" tIns="45720" rIns="91440" bIns="45720">
            <a:spAutoFit/>
          </a:bodyPr>
          <a:lstStyle/>
          <a:p>
            <a:pPr algn="ctr"/>
            <a:r>
              <a:rPr lang="en-US" sz="12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2 0 2 0</a:t>
            </a:r>
          </a:p>
        </p:txBody>
      </p:sp>
      <p:sp>
        <p:nvSpPr>
          <p:cNvPr id="16" name="Rectangle 15"/>
          <p:cNvSpPr/>
          <p:nvPr/>
        </p:nvSpPr>
        <p:spPr>
          <a:xfrm>
            <a:off x="990600" y="133675"/>
            <a:ext cx="3604064" cy="784830"/>
          </a:xfrm>
          <a:prstGeom prst="rect">
            <a:avLst/>
          </a:prstGeom>
          <a:noFill/>
        </p:spPr>
        <p:txBody>
          <a:bodyPr wrap="none" lIns="91440" tIns="45720" rIns="91440" bIns="45720">
            <a:spAutoFit/>
          </a:bodyPr>
          <a:lstStyle/>
          <a:p>
            <a:pPr algn="ctr"/>
            <a:r>
              <a:rPr lang="en-US" sz="20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École</a:t>
            </a:r>
            <a:r>
              <a:rPr lang="en-US" sz="20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Notre-Dame  Sahel-Alma</a:t>
            </a:r>
            <a:endParaRPr lang="en-US" sz="11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endParaRPr lang="en-US" sz="105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Des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Soeurs</a:t>
            </a:r>
            <a:r>
              <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Maronites</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de la Sainte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Famille</a:t>
            </a:r>
            <a:endPar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9" name="Rectangle 8"/>
          <p:cNvSpPr/>
          <p:nvPr/>
        </p:nvSpPr>
        <p:spPr>
          <a:xfrm>
            <a:off x="971550" y="1600200"/>
            <a:ext cx="4819650" cy="6370975"/>
          </a:xfrm>
          <a:prstGeom prst="rect">
            <a:avLst/>
          </a:prstGeom>
        </p:spPr>
        <p:txBody>
          <a:bodyPr wrap="square">
            <a:spAutoFit/>
          </a:bodyPr>
          <a:lstStyle/>
          <a:p>
            <a:pPr algn="just"/>
            <a:r>
              <a:rPr lang="en-US" sz="1200" dirty="0">
                <a:solidFill>
                  <a:srgbClr val="002060"/>
                </a:solidFill>
                <a:latin typeface="Times New Roman" pitchFamily="18" charset="0"/>
                <a:cs typeface="Times New Roman" pitchFamily="18" charset="0"/>
              </a:rPr>
              <a:t>We often tend to admire people and their achievements, </a:t>
            </a:r>
            <a:endParaRPr lang="en-US" sz="1200" dirty="0" smtClean="0">
              <a:solidFill>
                <a:srgbClr val="002060"/>
              </a:solidFill>
              <a:latin typeface="Times New Roman" pitchFamily="18" charset="0"/>
              <a:cs typeface="Times New Roman" pitchFamily="18" charset="0"/>
            </a:endParaRPr>
          </a:p>
          <a:p>
            <a:pPr algn="just"/>
            <a:r>
              <a:rPr lang="en-US" sz="1200" dirty="0" smtClean="0">
                <a:solidFill>
                  <a:srgbClr val="002060"/>
                </a:solidFill>
                <a:latin typeface="Times New Roman" pitchFamily="18" charset="0"/>
                <a:cs typeface="Times New Roman" pitchFamily="18" charset="0"/>
              </a:rPr>
              <a:t>nagging </a:t>
            </a:r>
            <a:r>
              <a:rPr lang="en-US" sz="1200" dirty="0">
                <a:solidFill>
                  <a:srgbClr val="002060"/>
                </a:solidFill>
                <a:latin typeface="Times New Roman" pitchFamily="18" charset="0"/>
                <a:cs typeface="Times New Roman" pitchFamily="18" charset="0"/>
              </a:rPr>
              <a:t>about it being a matter of luck, </a:t>
            </a:r>
            <a:endParaRPr lang="en-US" sz="1200" dirty="0" smtClean="0">
              <a:solidFill>
                <a:srgbClr val="002060"/>
              </a:solidFill>
              <a:latin typeface="Times New Roman" pitchFamily="18" charset="0"/>
              <a:cs typeface="Times New Roman" pitchFamily="18" charset="0"/>
            </a:endParaRPr>
          </a:p>
          <a:p>
            <a:pPr algn="just"/>
            <a:r>
              <a:rPr lang="en-US" sz="1200" dirty="0" smtClean="0">
                <a:solidFill>
                  <a:srgbClr val="002060"/>
                </a:solidFill>
                <a:latin typeface="Times New Roman" pitchFamily="18" charset="0"/>
                <a:cs typeface="Times New Roman" pitchFamily="18" charset="0"/>
              </a:rPr>
              <a:t>or God choosing them over you, planting special gifts into them, </a:t>
            </a:r>
          </a:p>
          <a:p>
            <a:pPr algn="just"/>
            <a:r>
              <a:rPr lang="en-US" sz="1200" dirty="0" smtClean="0">
                <a:solidFill>
                  <a:srgbClr val="002060"/>
                </a:solidFill>
                <a:latin typeface="Times New Roman" pitchFamily="18" charset="0"/>
                <a:cs typeface="Times New Roman" pitchFamily="18" charset="0"/>
              </a:rPr>
              <a:t>giving </a:t>
            </a:r>
            <a:r>
              <a:rPr lang="en-US" sz="1200" dirty="0">
                <a:solidFill>
                  <a:srgbClr val="002060"/>
                </a:solidFill>
                <a:latin typeface="Times New Roman" pitchFamily="18" charset="0"/>
                <a:cs typeface="Times New Roman" pitchFamily="18" charset="0"/>
              </a:rPr>
              <a:t>them the right </a:t>
            </a:r>
            <a:r>
              <a:rPr lang="en-US" sz="1200" dirty="0" smtClean="0">
                <a:solidFill>
                  <a:srgbClr val="002060"/>
                </a:solidFill>
                <a:latin typeface="Times New Roman" pitchFamily="18" charset="0"/>
                <a:cs typeface="Times New Roman" pitchFamily="18" charset="0"/>
              </a:rPr>
              <a:t>opportunities to </a:t>
            </a:r>
            <a:r>
              <a:rPr lang="en-US" sz="1200" dirty="0">
                <a:solidFill>
                  <a:srgbClr val="002060"/>
                </a:solidFill>
                <a:latin typeface="Times New Roman" pitchFamily="18" charset="0"/>
                <a:cs typeface="Times New Roman" pitchFamily="18" charset="0"/>
              </a:rPr>
              <a:t>show their best </a:t>
            </a:r>
            <a:r>
              <a:rPr lang="en-US" sz="1200" dirty="0" smtClean="0">
                <a:solidFill>
                  <a:srgbClr val="002060"/>
                </a:solidFill>
                <a:latin typeface="Times New Roman" pitchFamily="18" charset="0"/>
                <a:cs typeface="Times New Roman" pitchFamily="18" charset="0"/>
              </a:rPr>
              <a:t>selves.</a:t>
            </a:r>
          </a:p>
          <a:p>
            <a:pPr algn="just"/>
            <a:r>
              <a:rPr lang="en-US" sz="1200" dirty="0" smtClean="0">
                <a:solidFill>
                  <a:srgbClr val="002060"/>
                </a:solidFill>
                <a:latin typeface="Times New Roman" pitchFamily="18" charset="0"/>
                <a:cs typeface="Times New Roman" pitchFamily="18" charset="0"/>
              </a:rPr>
              <a:t>When </a:t>
            </a:r>
            <a:r>
              <a:rPr lang="en-US" sz="1200" dirty="0">
                <a:solidFill>
                  <a:srgbClr val="002060"/>
                </a:solidFill>
                <a:latin typeface="Times New Roman" pitchFamily="18" charset="0"/>
                <a:cs typeface="Times New Roman" pitchFamily="18" charset="0"/>
              </a:rPr>
              <a:t>what we should really do is forget about other people and consider them your competition, and only remember the only competition you will have to face daily is the one between you and the person you were yesterday. </a:t>
            </a:r>
            <a:r>
              <a:rPr lang="en-US" sz="1200" dirty="0" smtClean="0">
                <a:solidFill>
                  <a:srgbClr val="002060"/>
                </a:solidFill>
                <a:latin typeface="Times New Roman" pitchFamily="18" charset="0"/>
                <a:cs typeface="Times New Roman" pitchFamily="18" charset="0"/>
              </a:rPr>
              <a:t>When </a:t>
            </a:r>
            <a:r>
              <a:rPr lang="en-US" sz="1200" dirty="0">
                <a:solidFill>
                  <a:srgbClr val="002060"/>
                </a:solidFill>
                <a:latin typeface="Times New Roman" pitchFamily="18" charset="0"/>
                <a:cs typeface="Times New Roman" pitchFamily="18" charset="0"/>
              </a:rPr>
              <a:t>all of these are beautiful, deeply meaningful words, what could you possibly do to change something in this world, and to quote Lord Baden Powell ‘leave this world a better place than you found it</a:t>
            </a:r>
            <a:r>
              <a:rPr lang="en-US" sz="1200" dirty="0" smtClean="0">
                <a:solidFill>
                  <a:srgbClr val="002060"/>
                </a:solidFill>
                <a:latin typeface="Times New Roman" pitchFamily="18" charset="0"/>
                <a:cs typeface="Times New Roman" pitchFamily="18" charset="0"/>
              </a:rPr>
              <a:t>.’?</a:t>
            </a:r>
          </a:p>
          <a:p>
            <a:pPr algn="just"/>
            <a:endParaRPr lang="en-US" sz="1200" dirty="0">
              <a:solidFill>
                <a:srgbClr val="002060"/>
              </a:solidFill>
              <a:latin typeface="Times New Roman" pitchFamily="18" charset="0"/>
              <a:cs typeface="Times New Roman" pitchFamily="18" charset="0"/>
            </a:endParaRPr>
          </a:p>
          <a:p>
            <a:pPr algn="just"/>
            <a:r>
              <a:rPr lang="en-US" sz="1200" dirty="0">
                <a:solidFill>
                  <a:srgbClr val="002060"/>
                </a:solidFill>
                <a:latin typeface="Times New Roman" pitchFamily="18" charset="0"/>
                <a:cs typeface="Times New Roman" pitchFamily="18" charset="0"/>
              </a:rPr>
              <a:t>I want to believe we were all put into the world for a certain purpose, that might be changing it. But not everyone’s way to achieve it will be the same, because I want to believe everyone has his own personal touch and own way of doing it. Some of us might change the world into teaching it to others, so they could assimilate their wisdom and have their beliefs based on a person’s full life-experience. </a:t>
            </a:r>
            <a:endParaRPr lang="en-US" sz="1200" dirty="0" smtClean="0">
              <a:solidFill>
                <a:srgbClr val="002060"/>
              </a:solidFill>
              <a:latin typeface="Times New Roman" pitchFamily="18" charset="0"/>
              <a:cs typeface="Times New Roman" pitchFamily="18" charset="0"/>
            </a:endParaRPr>
          </a:p>
          <a:p>
            <a:pPr algn="just"/>
            <a:r>
              <a:rPr lang="en-US" sz="1200" dirty="0" smtClean="0">
                <a:solidFill>
                  <a:srgbClr val="002060"/>
                </a:solidFill>
                <a:latin typeface="Times New Roman" pitchFamily="18" charset="0"/>
                <a:cs typeface="Times New Roman" pitchFamily="18" charset="0"/>
              </a:rPr>
              <a:t>Others</a:t>
            </a:r>
            <a:r>
              <a:rPr lang="en-US" sz="1200" dirty="0">
                <a:solidFill>
                  <a:srgbClr val="002060"/>
                </a:solidFill>
                <a:latin typeface="Times New Roman" pitchFamily="18" charset="0"/>
                <a:cs typeface="Times New Roman" pitchFamily="18" charset="0"/>
              </a:rPr>
              <a:t>, as a matter of fact, might start working on their goals by working on themselves, and progressively change the world by changing themselves, and their entourage. On a more personal note, I think I might change the world by learning as much as I can while I am still young and make all this hard work flourish when I become older. I would also want to teach younger people how to think in a positive way and hopefully have the strength to teach them so as not to make the same mistake and start the growth from that point. I would finally want to show my impact into publishing some of my thoughts, so people can read about what happened in my life, in that specific time and space situation, so that it will always be remembered, even if I am not the one telling these stories, but rather papers and books</a:t>
            </a:r>
            <a:r>
              <a:rPr lang="en-US" sz="1200" dirty="0" smtClean="0">
                <a:solidFill>
                  <a:srgbClr val="002060"/>
                </a:solidFill>
                <a:latin typeface="Times New Roman" pitchFamily="18" charset="0"/>
                <a:cs typeface="Times New Roman" pitchFamily="18" charset="0"/>
              </a:rPr>
              <a:t>.</a:t>
            </a:r>
          </a:p>
          <a:p>
            <a:pPr algn="just"/>
            <a:endParaRPr lang="en-US" sz="1200" dirty="0">
              <a:solidFill>
                <a:srgbClr val="002060"/>
              </a:solidFill>
              <a:latin typeface="Times New Roman" pitchFamily="18" charset="0"/>
              <a:cs typeface="Times New Roman" pitchFamily="18" charset="0"/>
            </a:endParaRPr>
          </a:p>
          <a:p>
            <a:pPr algn="just"/>
            <a:r>
              <a:rPr lang="en-US" sz="1200" dirty="0">
                <a:solidFill>
                  <a:srgbClr val="002060"/>
                </a:solidFill>
                <a:latin typeface="Times New Roman" pitchFamily="18" charset="0"/>
                <a:cs typeface="Times New Roman" pitchFamily="18" charset="0"/>
              </a:rPr>
              <a:t>To wrap up, it is nice to think you will leave something behind you after you’re gone, so your presence isn’t limited to a timeline or space, but rather expending as the years pass. I hope everyone will realize how precious and important it would be to change the world in your own way</a:t>
            </a:r>
            <a:r>
              <a:rPr lang="en-US" sz="1200" dirty="0" smtClean="0">
                <a:solidFill>
                  <a:srgbClr val="002060"/>
                </a:solidFill>
                <a:latin typeface="Times New Roman" pitchFamily="18" charset="0"/>
                <a:cs typeface="Times New Roman" pitchFamily="18" charset="0"/>
              </a:rPr>
              <a:t>.</a:t>
            </a:r>
            <a:endParaRPr lang="en-US" sz="1200" dirty="0">
              <a:solidFill>
                <a:srgbClr val="002060"/>
              </a:solidFill>
              <a:latin typeface="Times New Roman" pitchFamily="18" charset="0"/>
              <a:cs typeface="Times New Roman" pitchFamily="18" charset="0"/>
            </a:endParaRPr>
          </a:p>
        </p:txBody>
      </p:sp>
      <p:sp>
        <p:nvSpPr>
          <p:cNvPr id="18" name="TextBox 17"/>
          <p:cNvSpPr txBox="1"/>
          <p:nvPr/>
        </p:nvSpPr>
        <p:spPr>
          <a:xfrm>
            <a:off x="3305175" y="9115425"/>
            <a:ext cx="3200400" cy="523220"/>
          </a:xfrm>
          <a:prstGeom prst="rect">
            <a:avLst/>
          </a:prstGeom>
          <a:noFill/>
        </p:spPr>
        <p:txBody>
          <a:bodyPr wrap="square" rtlCol="0">
            <a:spAutoFit/>
          </a:bodyPr>
          <a:lstStyle/>
          <a:p>
            <a:r>
              <a:rPr lang="en-US" sz="1400" b="1" i="1" dirty="0" smtClean="0">
                <a:solidFill>
                  <a:srgbClr val="002060"/>
                </a:solidFill>
                <a:latin typeface="Times New Roman" pitchFamily="18" charset="0"/>
                <a:cs typeface="Times New Roman" pitchFamily="18" charset="0"/>
              </a:rPr>
              <a:t>Suzanne WADIH – Grade 9 </a:t>
            </a:r>
          </a:p>
          <a:p>
            <a:r>
              <a:rPr lang="en-US" sz="1400" b="1" i="1" dirty="0" smtClean="0">
                <a:solidFill>
                  <a:srgbClr val="002060"/>
                </a:solidFill>
                <a:latin typeface="Times New Roman" pitchFamily="18" charset="0"/>
                <a:cs typeface="Times New Roman" pitchFamily="18" charset="0"/>
              </a:rPr>
              <a:t>April 2020</a:t>
            </a:r>
            <a:endParaRPr lang="en-US" sz="14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7680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90600" cy="9906000"/>
          </a:xfrm>
          <a:prstGeom prst="rect">
            <a:avLst/>
          </a:prstGeom>
          <a:pattFill prst="dashUpDiag">
            <a:fgClr>
              <a:srgbClr val="990099"/>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81700" y="0"/>
            <a:ext cx="990600" cy="9906000"/>
          </a:xfrm>
          <a:prstGeom prst="rect">
            <a:avLst/>
          </a:prstGeom>
          <a:pattFill prst="dashUpDiag">
            <a:fgClr>
              <a:srgbClr val="FF3399"/>
            </a:fgClr>
            <a:bgClr>
              <a:srgbClr val="FFCC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2933699" y="-3009898"/>
            <a:ext cx="1066802" cy="7086600"/>
          </a:xfrm>
          <a:prstGeom prst="rect">
            <a:avLst/>
          </a:prstGeom>
          <a:pattFill prst="dashUpDiag">
            <a:fgClr>
              <a:srgbClr val="00B0F0"/>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000375" y="5915027"/>
            <a:ext cx="933450" cy="7086600"/>
          </a:xfrm>
          <a:prstGeom prst="rect">
            <a:avLst/>
          </a:prstGeom>
          <a:pattFill prst="dashUpDiag">
            <a:fgClr>
              <a:srgbClr val="00CC00"/>
            </a:fgClr>
            <a:bgClr>
              <a:schemeClr val="accent3">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2" descr="World Globe Represents Colors Earth And Colour — Stock Phot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World Globe Represents Colors Earth And Colour — Stock Phot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6200" y="0"/>
            <a:ext cx="990600" cy="106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721" y="389860"/>
            <a:ext cx="1528763" cy="1528763"/>
          </a:xfrm>
          <a:prstGeom prst="ellipse">
            <a:avLst/>
          </a:prstGeom>
        </p:spPr>
      </p:pic>
      <p:pic>
        <p:nvPicPr>
          <p:cNvPr id="8" name="Picture 7"/>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5837"/>
          <a:stretch/>
        </p:blipFill>
        <p:spPr bwMode="auto">
          <a:xfrm>
            <a:off x="27781" y="148298"/>
            <a:ext cx="782638" cy="770207"/>
          </a:xfrm>
          <a:prstGeom prst="rect">
            <a:avLst/>
          </a:prstGeom>
          <a:ln>
            <a:noFill/>
          </a:ln>
          <a:extLst>
            <a:ext uri="{53640926-AAD7-44D8-BBD7-CCE9431645EC}">
              <a14:shadowObscured xmlns:a14="http://schemas.microsoft.com/office/drawing/2010/main"/>
            </a:ext>
          </a:extLst>
        </p:spPr>
      </p:pic>
      <p:sp>
        <p:nvSpPr>
          <p:cNvPr id="14" name="Rectangle 13"/>
          <p:cNvSpPr/>
          <p:nvPr/>
        </p:nvSpPr>
        <p:spPr>
          <a:xfrm rot="16419554">
            <a:off x="4996352" y="270561"/>
            <a:ext cx="1711500" cy="1753738"/>
          </a:xfrm>
          <a:prstGeom prst="rect">
            <a:avLst/>
          </a:prstGeom>
          <a:noFill/>
        </p:spPr>
        <p:txBody>
          <a:bodyPr wrap="none" lIns="91440" tIns="45720" rIns="91440" bIns="45720">
            <a:prstTxWarp prst="textCircle">
              <a:avLst>
                <a:gd name="adj" fmla="val 1155827"/>
              </a:avLst>
            </a:prstTxWarp>
            <a:spAutoFit/>
          </a:bodyPr>
          <a:lstStyle/>
          <a:p>
            <a:pPr algn="ctr"/>
            <a:r>
              <a:rPr lang="en-US" sz="4800" b="1" dirty="0" smtClean="0">
                <a:ln w="12700">
                  <a:noFill/>
                  <a:prstDash val="solid"/>
                </a:ln>
                <a:solidFill>
                  <a:schemeClr val="tx2">
                    <a:lumMod val="60000"/>
                    <a:lumOff val="40000"/>
                  </a:schemeClr>
                </a:solidFill>
                <a:effectLst>
                  <a:outerShdw blurRad="41275" dist="20320" dir="1800000" algn="tl" rotWithShape="0">
                    <a:srgbClr val="000000">
                      <a:alpha val="40000"/>
                    </a:srgbClr>
                  </a:outerShdw>
                </a:effectLst>
              </a:rPr>
              <a:t>What   would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you  </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do  to  </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change</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the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World</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a:t>
            </a:r>
            <a:r>
              <a:rPr lang="en-US" sz="4800" b="1" dirty="0" smtClean="0">
                <a:ln w="12700">
                  <a:noFill/>
                  <a:prstDash val="solid"/>
                </a:ln>
                <a:solidFill>
                  <a:srgbClr val="FF66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p>
        </p:txBody>
      </p:sp>
      <p:sp>
        <p:nvSpPr>
          <p:cNvPr id="15" name="Rectangle 14"/>
          <p:cNvSpPr/>
          <p:nvPr/>
        </p:nvSpPr>
        <p:spPr>
          <a:xfrm>
            <a:off x="115170" y="838200"/>
            <a:ext cx="607859" cy="276999"/>
          </a:xfrm>
          <a:prstGeom prst="rect">
            <a:avLst/>
          </a:prstGeom>
          <a:noFill/>
        </p:spPr>
        <p:txBody>
          <a:bodyPr wrap="none" lIns="91440" tIns="45720" rIns="91440" bIns="45720">
            <a:spAutoFit/>
          </a:bodyPr>
          <a:lstStyle/>
          <a:p>
            <a:pPr algn="ctr"/>
            <a:r>
              <a:rPr lang="en-US" sz="12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2 0 2 0</a:t>
            </a:r>
          </a:p>
        </p:txBody>
      </p:sp>
      <p:sp>
        <p:nvSpPr>
          <p:cNvPr id="16" name="Rectangle 15"/>
          <p:cNvSpPr/>
          <p:nvPr/>
        </p:nvSpPr>
        <p:spPr>
          <a:xfrm>
            <a:off x="990600" y="133675"/>
            <a:ext cx="3604064" cy="784830"/>
          </a:xfrm>
          <a:prstGeom prst="rect">
            <a:avLst/>
          </a:prstGeom>
          <a:noFill/>
        </p:spPr>
        <p:txBody>
          <a:bodyPr wrap="none" lIns="91440" tIns="45720" rIns="91440" bIns="45720">
            <a:spAutoFit/>
          </a:bodyPr>
          <a:lstStyle/>
          <a:p>
            <a:pPr algn="ctr"/>
            <a:r>
              <a:rPr lang="en-US" sz="20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École</a:t>
            </a:r>
            <a:r>
              <a:rPr lang="en-US" sz="20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Notre-Dame  Sahel-Alma</a:t>
            </a:r>
            <a:endParaRPr lang="en-US" sz="11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endParaRPr lang="en-US" sz="105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Des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Soeurs</a:t>
            </a:r>
            <a:r>
              <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Maronites</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de la Sainte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Famille</a:t>
            </a:r>
            <a:endPar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18" name="TextBox 17"/>
          <p:cNvSpPr txBox="1"/>
          <p:nvPr/>
        </p:nvSpPr>
        <p:spPr>
          <a:xfrm>
            <a:off x="3305175" y="9115425"/>
            <a:ext cx="3200400" cy="523220"/>
          </a:xfrm>
          <a:prstGeom prst="rect">
            <a:avLst/>
          </a:prstGeom>
          <a:noFill/>
        </p:spPr>
        <p:txBody>
          <a:bodyPr wrap="square" rtlCol="0">
            <a:spAutoFit/>
          </a:bodyPr>
          <a:lstStyle/>
          <a:p>
            <a:r>
              <a:rPr lang="en-US" sz="1400" b="1" i="1" dirty="0" err="1" smtClean="0">
                <a:solidFill>
                  <a:srgbClr val="002060"/>
                </a:solidFill>
                <a:latin typeface="Times New Roman" pitchFamily="18" charset="0"/>
                <a:cs typeface="Times New Roman" pitchFamily="18" charset="0"/>
              </a:rPr>
              <a:t>Yorgo</a:t>
            </a:r>
            <a:r>
              <a:rPr lang="en-US" sz="1400" b="1" i="1" dirty="0" smtClean="0">
                <a:solidFill>
                  <a:srgbClr val="002060"/>
                </a:solidFill>
                <a:latin typeface="Times New Roman" pitchFamily="18" charset="0"/>
                <a:cs typeface="Times New Roman" pitchFamily="18" charset="0"/>
              </a:rPr>
              <a:t> JREIJE – Grade 9 </a:t>
            </a:r>
          </a:p>
          <a:p>
            <a:r>
              <a:rPr lang="en-US" sz="1400" b="1" i="1" dirty="0" smtClean="0">
                <a:solidFill>
                  <a:srgbClr val="002060"/>
                </a:solidFill>
                <a:latin typeface="Times New Roman" pitchFamily="18" charset="0"/>
                <a:cs typeface="Times New Roman" pitchFamily="18" charset="0"/>
              </a:rPr>
              <a:t>April 2020</a:t>
            </a:r>
            <a:endParaRPr lang="en-US" sz="1400" b="1" i="1" dirty="0">
              <a:solidFill>
                <a:srgbClr val="002060"/>
              </a:solidFill>
              <a:latin typeface="Times New Roman" pitchFamily="18" charset="0"/>
              <a:cs typeface="Times New Roman" pitchFamily="18" charset="0"/>
            </a:endParaRPr>
          </a:p>
        </p:txBody>
      </p:sp>
      <p:sp>
        <p:nvSpPr>
          <p:cNvPr id="2" name="Rectangle 1"/>
          <p:cNvSpPr/>
          <p:nvPr/>
        </p:nvSpPr>
        <p:spPr>
          <a:xfrm>
            <a:off x="1095375" y="2000915"/>
            <a:ext cx="4495800" cy="5447645"/>
          </a:xfrm>
          <a:prstGeom prst="rect">
            <a:avLst/>
          </a:prstGeom>
        </p:spPr>
        <p:txBody>
          <a:bodyPr wrap="square">
            <a:spAutoFit/>
          </a:bodyPr>
          <a:lstStyle/>
          <a:p>
            <a:pPr algn="just"/>
            <a:r>
              <a:rPr lang="en-US" sz="1200" dirty="0">
                <a:solidFill>
                  <a:srgbClr val="002060"/>
                </a:solidFill>
                <a:latin typeface="Times New Roman" pitchFamily="18" charset="0"/>
                <a:cs typeface="Times New Roman" pitchFamily="18" charset="0"/>
              </a:rPr>
              <a:t>The world we are living in today is completely different from the one our ancestors lived in over a hundred years ago. Over these years we have seen extraordinary changes in technology; we wished to be like birds flying here and there; now we are striving to visit planets and isolated areas. Back then, they dreamed of going around the world in eighty days, now we communicate across the world in seconds. The culture of the people changes with the development in science and technology. Nevertheless, with every development the society achieves, come some negative effects. Pollution and global warming are the best examples caused by these changes</a:t>
            </a:r>
            <a:r>
              <a:rPr lang="en-US" sz="1200" dirty="0" smtClean="0">
                <a:solidFill>
                  <a:srgbClr val="002060"/>
                </a:solidFill>
                <a:latin typeface="Times New Roman" pitchFamily="18" charset="0"/>
                <a:cs typeface="Times New Roman" pitchFamily="18" charset="0"/>
              </a:rPr>
              <a:t>.</a:t>
            </a:r>
          </a:p>
          <a:p>
            <a:pPr algn="just"/>
            <a:endParaRPr lang="en-US" sz="1200" dirty="0">
              <a:solidFill>
                <a:srgbClr val="002060"/>
              </a:solidFill>
              <a:latin typeface="Times New Roman" pitchFamily="18" charset="0"/>
              <a:cs typeface="Times New Roman" pitchFamily="18" charset="0"/>
            </a:endParaRPr>
          </a:p>
          <a:p>
            <a:pPr algn="just"/>
            <a:r>
              <a:rPr lang="en-US" sz="1200" dirty="0">
                <a:solidFill>
                  <a:srgbClr val="002060"/>
                </a:solidFill>
                <a:latin typeface="Times New Roman" pitchFamily="18" charset="0"/>
                <a:cs typeface="Times New Roman" pitchFamily="18" charset="0"/>
              </a:rPr>
              <a:t>If I could change the world, I would start by doing changes in our living standards in order to make this world a better place to live in: everything would be powered by renewable energy… I would convince people to start recycling and implementing new ways to prevent pollution and global warming. Furthermore, I would change the education system to make it more suitable for students. In fact, most of the students are wasting years of learning things they won’t even use in their professional lives, so I’d make schools focus more on the student’s creative abilities and only give the learner what he really needs further in his life. Finally, I would end world hunger and poverty by forcing every government to donate basic needs for them to live in a decent lifestyle</a:t>
            </a:r>
            <a:r>
              <a:rPr lang="en-US" sz="1200" dirty="0" smtClean="0">
                <a:solidFill>
                  <a:srgbClr val="002060"/>
                </a:solidFill>
                <a:latin typeface="Times New Roman" pitchFamily="18" charset="0"/>
                <a:cs typeface="Times New Roman" pitchFamily="18" charset="0"/>
              </a:rPr>
              <a:t>.</a:t>
            </a:r>
          </a:p>
          <a:p>
            <a:pPr algn="just"/>
            <a:endParaRPr lang="en-US" sz="1200" dirty="0">
              <a:solidFill>
                <a:srgbClr val="002060"/>
              </a:solidFill>
              <a:latin typeface="Times New Roman" pitchFamily="18" charset="0"/>
              <a:cs typeface="Times New Roman" pitchFamily="18" charset="0"/>
            </a:endParaRPr>
          </a:p>
          <a:p>
            <a:pPr algn="just"/>
            <a:r>
              <a:rPr lang="en-US" sz="1200" dirty="0">
                <a:solidFill>
                  <a:srgbClr val="002060"/>
                </a:solidFill>
                <a:latin typeface="Times New Roman" pitchFamily="18" charset="0"/>
                <a:cs typeface="Times New Roman" pitchFamily="18" charset="0"/>
              </a:rPr>
              <a:t>To conclude, our world really needs a change. But this change won’t happen if there’s still ignorant and lazy people relying on others. Everyone should start investing in his time to make our living better, like recycling, respecting the environment and the people, and feeling with others, etc.…</a:t>
            </a:r>
          </a:p>
        </p:txBody>
      </p:sp>
      <p:pic>
        <p:nvPicPr>
          <p:cNvPr id="17" name="Picture 16" descr="C:\Users\HP\Desktop\5.jpg"/>
          <p:cNvPicPr/>
          <p:nvPr/>
        </p:nvPicPr>
        <p:blipFill>
          <a:blip r:embed="rId5">
            <a:extLst>
              <a:ext uri="{28A0092B-C50C-407E-A947-70E740481C1C}">
                <a14:useLocalDpi xmlns:a14="http://schemas.microsoft.com/office/drawing/2010/main" val="0"/>
              </a:ext>
            </a:extLst>
          </a:blip>
          <a:srcRect/>
          <a:stretch>
            <a:fillRect/>
          </a:stretch>
        </p:blipFill>
        <p:spPr bwMode="auto">
          <a:xfrm>
            <a:off x="3124200" y="7329489"/>
            <a:ext cx="2098675" cy="1662113"/>
          </a:xfrm>
          <a:prstGeom prst="rect">
            <a:avLst/>
          </a:prstGeom>
          <a:noFill/>
          <a:ln w="38100">
            <a:solidFill>
              <a:srgbClr val="00CC00"/>
            </a:solidFill>
          </a:ln>
        </p:spPr>
      </p:pic>
    </p:spTree>
    <p:extLst>
      <p:ext uri="{BB962C8B-B14F-4D97-AF65-F5344CB8AC3E}">
        <p14:creationId xmlns:p14="http://schemas.microsoft.com/office/powerpoint/2010/main" val="857249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90600" cy="9906000"/>
          </a:xfrm>
          <a:prstGeom prst="rect">
            <a:avLst/>
          </a:prstGeom>
          <a:pattFill prst="dashUpDiag">
            <a:fgClr>
              <a:srgbClr val="990099"/>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81700" y="0"/>
            <a:ext cx="990600" cy="9906000"/>
          </a:xfrm>
          <a:prstGeom prst="rect">
            <a:avLst/>
          </a:prstGeom>
          <a:pattFill prst="dashUpDiag">
            <a:fgClr>
              <a:srgbClr val="FF3399"/>
            </a:fgClr>
            <a:bgClr>
              <a:srgbClr val="FFCC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2933699" y="-3009898"/>
            <a:ext cx="1066802" cy="7086600"/>
          </a:xfrm>
          <a:prstGeom prst="rect">
            <a:avLst/>
          </a:prstGeom>
          <a:pattFill prst="dashUpDiag">
            <a:fgClr>
              <a:srgbClr val="00B0F0"/>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000375" y="5915027"/>
            <a:ext cx="933450" cy="7086600"/>
          </a:xfrm>
          <a:prstGeom prst="rect">
            <a:avLst/>
          </a:prstGeom>
          <a:pattFill prst="dashUpDiag">
            <a:fgClr>
              <a:srgbClr val="00CC00"/>
            </a:fgClr>
            <a:bgClr>
              <a:schemeClr val="accent3">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2" descr="World Globe Represents Colors Earth And Colour — Stock Phot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World Globe Represents Colors Earth And Colour — Stock Phot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6200" y="0"/>
            <a:ext cx="990600" cy="106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917" y="304800"/>
            <a:ext cx="1528763" cy="1528763"/>
          </a:xfrm>
          <a:prstGeom prst="ellipse">
            <a:avLst/>
          </a:prstGeom>
        </p:spPr>
      </p:pic>
      <p:pic>
        <p:nvPicPr>
          <p:cNvPr id="8" name="Picture 7"/>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5837"/>
          <a:stretch/>
        </p:blipFill>
        <p:spPr bwMode="auto">
          <a:xfrm>
            <a:off x="27781" y="148298"/>
            <a:ext cx="782638" cy="770207"/>
          </a:xfrm>
          <a:prstGeom prst="rect">
            <a:avLst/>
          </a:prstGeom>
          <a:ln>
            <a:noFill/>
          </a:ln>
          <a:extLst>
            <a:ext uri="{53640926-AAD7-44D8-BBD7-CCE9431645EC}">
              <a14:shadowObscured xmlns:a14="http://schemas.microsoft.com/office/drawing/2010/main"/>
            </a:ext>
          </a:extLst>
        </p:spPr>
      </p:pic>
      <p:sp>
        <p:nvSpPr>
          <p:cNvPr id="14" name="Rectangle 13"/>
          <p:cNvSpPr/>
          <p:nvPr/>
        </p:nvSpPr>
        <p:spPr>
          <a:xfrm rot="16419554">
            <a:off x="4874548" y="185501"/>
            <a:ext cx="1711500" cy="1753738"/>
          </a:xfrm>
          <a:prstGeom prst="rect">
            <a:avLst/>
          </a:prstGeom>
          <a:noFill/>
        </p:spPr>
        <p:txBody>
          <a:bodyPr wrap="none" lIns="91440" tIns="45720" rIns="91440" bIns="45720">
            <a:prstTxWarp prst="textCircle">
              <a:avLst>
                <a:gd name="adj" fmla="val 1155827"/>
              </a:avLst>
            </a:prstTxWarp>
            <a:spAutoFit/>
          </a:bodyPr>
          <a:lstStyle/>
          <a:p>
            <a:pPr algn="ctr"/>
            <a:r>
              <a:rPr lang="en-US" sz="4800" b="1" dirty="0" smtClean="0">
                <a:ln w="12700">
                  <a:noFill/>
                  <a:prstDash val="solid"/>
                </a:ln>
                <a:solidFill>
                  <a:schemeClr val="tx2">
                    <a:lumMod val="60000"/>
                    <a:lumOff val="40000"/>
                  </a:schemeClr>
                </a:solidFill>
                <a:effectLst>
                  <a:outerShdw blurRad="41275" dist="20320" dir="1800000" algn="tl" rotWithShape="0">
                    <a:srgbClr val="000000">
                      <a:alpha val="40000"/>
                    </a:srgbClr>
                  </a:outerShdw>
                </a:effectLst>
              </a:rPr>
              <a:t>What   would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you  </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do  to  </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change</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the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World</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a:t>
            </a:r>
            <a:r>
              <a:rPr lang="en-US" sz="4800" b="1" dirty="0" smtClean="0">
                <a:ln w="12700">
                  <a:noFill/>
                  <a:prstDash val="solid"/>
                </a:ln>
                <a:solidFill>
                  <a:srgbClr val="FF66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p>
        </p:txBody>
      </p:sp>
      <p:sp>
        <p:nvSpPr>
          <p:cNvPr id="15" name="Rectangle 14"/>
          <p:cNvSpPr/>
          <p:nvPr/>
        </p:nvSpPr>
        <p:spPr>
          <a:xfrm>
            <a:off x="115170" y="838200"/>
            <a:ext cx="607859" cy="276999"/>
          </a:xfrm>
          <a:prstGeom prst="rect">
            <a:avLst/>
          </a:prstGeom>
          <a:noFill/>
        </p:spPr>
        <p:txBody>
          <a:bodyPr wrap="none" lIns="91440" tIns="45720" rIns="91440" bIns="45720">
            <a:spAutoFit/>
          </a:bodyPr>
          <a:lstStyle/>
          <a:p>
            <a:pPr algn="ctr"/>
            <a:r>
              <a:rPr lang="en-US" sz="12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2 0 2 0</a:t>
            </a:r>
          </a:p>
        </p:txBody>
      </p:sp>
      <p:sp>
        <p:nvSpPr>
          <p:cNvPr id="16" name="Rectangle 15"/>
          <p:cNvSpPr/>
          <p:nvPr/>
        </p:nvSpPr>
        <p:spPr>
          <a:xfrm>
            <a:off x="990600" y="133675"/>
            <a:ext cx="3604064" cy="784830"/>
          </a:xfrm>
          <a:prstGeom prst="rect">
            <a:avLst/>
          </a:prstGeom>
          <a:noFill/>
        </p:spPr>
        <p:txBody>
          <a:bodyPr wrap="none" lIns="91440" tIns="45720" rIns="91440" bIns="45720">
            <a:spAutoFit/>
          </a:bodyPr>
          <a:lstStyle/>
          <a:p>
            <a:pPr algn="ctr"/>
            <a:r>
              <a:rPr lang="en-US" sz="20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École</a:t>
            </a:r>
            <a:r>
              <a:rPr lang="en-US" sz="20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Notre-Dame  Sahel-Alma</a:t>
            </a:r>
            <a:endParaRPr lang="en-US" sz="11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endParaRPr lang="en-US" sz="105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Des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Soeurs</a:t>
            </a:r>
            <a:r>
              <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Maronites</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de la Sainte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Famille</a:t>
            </a:r>
            <a:endPar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18" name="TextBox 17"/>
          <p:cNvSpPr txBox="1"/>
          <p:nvPr/>
        </p:nvSpPr>
        <p:spPr>
          <a:xfrm>
            <a:off x="3305175" y="9115425"/>
            <a:ext cx="3200400" cy="523220"/>
          </a:xfrm>
          <a:prstGeom prst="rect">
            <a:avLst/>
          </a:prstGeom>
          <a:noFill/>
        </p:spPr>
        <p:txBody>
          <a:bodyPr wrap="square" rtlCol="0">
            <a:spAutoFit/>
          </a:bodyPr>
          <a:lstStyle/>
          <a:p>
            <a:r>
              <a:rPr lang="en-US" sz="1400" b="1" i="1" dirty="0" err="1" smtClean="0">
                <a:solidFill>
                  <a:srgbClr val="002060"/>
                </a:solidFill>
                <a:latin typeface="Times New Roman" pitchFamily="18" charset="0"/>
                <a:cs typeface="Times New Roman" pitchFamily="18" charset="0"/>
              </a:rPr>
              <a:t>Angy</a:t>
            </a:r>
            <a:r>
              <a:rPr lang="en-US" sz="1400" b="1" i="1" dirty="0" smtClean="0">
                <a:solidFill>
                  <a:srgbClr val="002060"/>
                </a:solidFill>
                <a:latin typeface="Times New Roman" pitchFamily="18" charset="0"/>
                <a:cs typeface="Times New Roman" pitchFamily="18" charset="0"/>
              </a:rPr>
              <a:t> MAKHLOUF – Grade 9 </a:t>
            </a:r>
          </a:p>
          <a:p>
            <a:r>
              <a:rPr lang="en-US" sz="1400" b="1" i="1" dirty="0" smtClean="0">
                <a:solidFill>
                  <a:srgbClr val="002060"/>
                </a:solidFill>
                <a:latin typeface="Times New Roman" pitchFamily="18" charset="0"/>
                <a:cs typeface="Times New Roman" pitchFamily="18" charset="0"/>
              </a:rPr>
              <a:t>April 2020</a:t>
            </a:r>
            <a:endParaRPr lang="en-US" sz="1400" b="1" i="1" dirty="0">
              <a:solidFill>
                <a:srgbClr val="002060"/>
              </a:solidFill>
              <a:latin typeface="Times New Roman" pitchFamily="18" charset="0"/>
              <a:cs typeface="Times New Roman" pitchFamily="18" charset="0"/>
            </a:endParaRPr>
          </a:p>
        </p:txBody>
      </p:sp>
      <p:sp>
        <p:nvSpPr>
          <p:cNvPr id="2" name="Rectangle 1"/>
          <p:cNvSpPr/>
          <p:nvPr/>
        </p:nvSpPr>
        <p:spPr>
          <a:xfrm>
            <a:off x="1095375" y="2000915"/>
            <a:ext cx="4495800" cy="3785652"/>
          </a:xfrm>
          <a:prstGeom prst="rect">
            <a:avLst/>
          </a:prstGeom>
        </p:spPr>
        <p:txBody>
          <a:bodyPr wrap="square">
            <a:spAutoFit/>
          </a:bodyPr>
          <a:lstStyle/>
          <a:p>
            <a:pPr algn="just"/>
            <a:r>
              <a:rPr lang="en-US" sz="1200" dirty="0">
                <a:solidFill>
                  <a:srgbClr val="002060"/>
                </a:solidFill>
                <a:latin typeface="Times New Roman" pitchFamily="18" charset="0"/>
                <a:cs typeface="Times New Roman" pitchFamily="18" charset="0"/>
              </a:rPr>
              <a:t>As a teenager, I think the world is what we go through in life. In order to achieve all our goals, we should take risks because we are the future of this world. Everything that is happening right now is preparing us to become stronger and to face anything in life. We are referred to sometimes as troublemakers but who said we cannot change the world in our own way</a:t>
            </a:r>
            <a:r>
              <a:rPr lang="en-US" sz="1200" dirty="0" smtClean="0">
                <a:solidFill>
                  <a:srgbClr val="002060"/>
                </a:solidFill>
                <a:latin typeface="Times New Roman" pitchFamily="18" charset="0"/>
                <a:cs typeface="Times New Roman" pitchFamily="18" charset="0"/>
              </a:rPr>
              <a:t>?</a:t>
            </a:r>
          </a:p>
          <a:p>
            <a:pPr algn="just"/>
            <a:endParaRPr lang="en-US" sz="1200" dirty="0">
              <a:solidFill>
                <a:srgbClr val="002060"/>
              </a:solidFill>
              <a:latin typeface="Times New Roman" pitchFamily="18" charset="0"/>
              <a:cs typeface="Times New Roman" pitchFamily="18" charset="0"/>
            </a:endParaRPr>
          </a:p>
          <a:p>
            <a:pPr algn="just"/>
            <a:r>
              <a:rPr lang="en-US" sz="1200" dirty="0">
                <a:solidFill>
                  <a:srgbClr val="002060"/>
                </a:solidFill>
                <a:latin typeface="Times New Roman" pitchFamily="18" charset="0"/>
                <a:cs typeface="Times New Roman" pitchFamily="18" charset="0"/>
              </a:rPr>
              <a:t>Every teenager is judged by his parents, his friends or any other person without having any clue about what this kid has or can offer because in life everyone has his own opinion and can do whatever he wants as long as it makes him happy. Therefore, we should strive to enlighten every adult in this world and let them know that we should not judge a book by its cover because many people gave up on their dreams when they were discouraged or criticized</a:t>
            </a:r>
            <a:r>
              <a:rPr lang="en-US" sz="1200" dirty="0" smtClean="0">
                <a:solidFill>
                  <a:srgbClr val="002060"/>
                </a:solidFill>
                <a:latin typeface="Times New Roman" pitchFamily="18" charset="0"/>
                <a:cs typeface="Times New Roman" pitchFamily="18" charset="0"/>
              </a:rPr>
              <a:t>.</a:t>
            </a:r>
          </a:p>
          <a:p>
            <a:pPr algn="just"/>
            <a:endParaRPr lang="en-US" sz="1200" dirty="0">
              <a:solidFill>
                <a:srgbClr val="002060"/>
              </a:solidFill>
              <a:latin typeface="Times New Roman" pitchFamily="18" charset="0"/>
              <a:cs typeface="Times New Roman" pitchFamily="18" charset="0"/>
            </a:endParaRPr>
          </a:p>
          <a:p>
            <a:pPr algn="just"/>
            <a:r>
              <a:rPr lang="en-US" sz="1200" dirty="0">
                <a:solidFill>
                  <a:srgbClr val="002060"/>
                </a:solidFill>
                <a:latin typeface="Times New Roman" pitchFamily="18" charset="0"/>
                <a:cs typeface="Times New Roman" pitchFamily="18" charset="0"/>
              </a:rPr>
              <a:t>Teenagers should try to work on their dreams and at the same time teach the adults to stop judging people and, in that way, we will build a better future with peace and love. </a:t>
            </a:r>
            <a:endParaRPr lang="en-US" sz="1200" dirty="0" smtClean="0">
              <a:solidFill>
                <a:srgbClr val="002060"/>
              </a:solidFill>
              <a:latin typeface="Times New Roman" pitchFamily="18" charset="0"/>
              <a:cs typeface="Times New Roman" pitchFamily="18" charset="0"/>
            </a:endParaRPr>
          </a:p>
          <a:p>
            <a:pPr algn="just"/>
            <a:endParaRPr lang="en-US" sz="1200" dirty="0">
              <a:solidFill>
                <a:srgbClr val="002060"/>
              </a:solidFill>
              <a:latin typeface="Times New Roman" pitchFamily="18" charset="0"/>
              <a:cs typeface="Times New Roman" pitchFamily="18" charset="0"/>
            </a:endParaRPr>
          </a:p>
          <a:p>
            <a:pPr algn="just"/>
            <a:r>
              <a:rPr lang="en-US" sz="1200" b="1" dirty="0">
                <a:solidFill>
                  <a:srgbClr val="002060"/>
                </a:solidFill>
                <a:latin typeface="Times New Roman" pitchFamily="18" charset="0"/>
                <a:cs typeface="Times New Roman" pitchFamily="18" charset="0"/>
              </a:rPr>
              <a:t>We are the change.</a:t>
            </a:r>
          </a:p>
        </p:txBody>
      </p:sp>
      <p:pic>
        <p:nvPicPr>
          <p:cNvPr id="19" name="Picture 18" descr="C:\Users\HP\Desktop\1.jpg"/>
          <p:cNvPicPr/>
          <p:nvPr/>
        </p:nvPicPr>
        <p:blipFill>
          <a:blip r:embed="rId5">
            <a:extLst>
              <a:ext uri="{28A0092B-C50C-407E-A947-70E740481C1C}">
                <a14:useLocalDpi xmlns:a14="http://schemas.microsoft.com/office/drawing/2010/main" val="0"/>
              </a:ext>
            </a:extLst>
          </a:blip>
          <a:srcRect/>
          <a:stretch>
            <a:fillRect/>
          </a:stretch>
        </p:blipFill>
        <p:spPr bwMode="auto">
          <a:xfrm>
            <a:off x="1455737" y="6029325"/>
            <a:ext cx="4022725" cy="2209800"/>
          </a:xfrm>
          <a:prstGeom prst="rect">
            <a:avLst/>
          </a:prstGeom>
          <a:noFill/>
          <a:ln w="38100">
            <a:solidFill>
              <a:srgbClr val="00CC00"/>
            </a:solidFill>
          </a:ln>
        </p:spPr>
      </p:pic>
    </p:spTree>
    <p:extLst>
      <p:ext uri="{BB962C8B-B14F-4D97-AF65-F5344CB8AC3E}">
        <p14:creationId xmlns:p14="http://schemas.microsoft.com/office/powerpoint/2010/main" val="279665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90600" cy="9906000"/>
          </a:xfrm>
          <a:prstGeom prst="rect">
            <a:avLst/>
          </a:prstGeom>
          <a:pattFill prst="dashUpDiag">
            <a:fgClr>
              <a:srgbClr val="990099"/>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81700" y="0"/>
            <a:ext cx="990600" cy="9906000"/>
          </a:xfrm>
          <a:prstGeom prst="rect">
            <a:avLst/>
          </a:prstGeom>
          <a:pattFill prst="dashUpDiag">
            <a:fgClr>
              <a:srgbClr val="FF3399"/>
            </a:fgClr>
            <a:bgClr>
              <a:srgbClr val="FFCC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2933699" y="-3009898"/>
            <a:ext cx="1066802" cy="7086600"/>
          </a:xfrm>
          <a:prstGeom prst="rect">
            <a:avLst/>
          </a:prstGeom>
          <a:pattFill prst="dashUpDiag">
            <a:fgClr>
              <a:srgbClr val="00B0F0"/>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000375" y="5915027"/>
            <a:ext cx="933450" cy="7086600"/>
          </a:xfrm>
          <a:prstGeom prst="rect">
            <a:avLst/>
          </a:prstGeom>
          <a:pattFill prst="dashUpDiag">
            <a:fgClr>
              <a:srgbClr val="00CC00"/>
            </a:fgClr>
            <a:bgClr>
              <a:schemeClr val="accent3">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2" descr="World Globe Represents Colors Earth And Colour — Stock Phot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World Globe Represents Colors Earth And Colour — Stock Phot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6200" y="0"/>
            <a:ext cx="990600" cy="106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117" y="389860"/>
            <a:ext cx="1528763" cy="1528763"/>
          </a:xfrm>
          <a:prstGeom prst="ellipse">
            <a:avLst/>
          </a:prstGeom>
        </p:spPr>
      </p:pic>
      <p:pic>
        <p:nvPicPr>
          <p:cNvPr id="8" name="Picture 7"/>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5837"/>
          <a:stretch/>
        </p:blipFill>
        <p:spPr bwMode="auto">
          <a:xfrm>
            <a:off x="27781" y="148298"/>
            <a:ext cx="782638" cy="770207"/>
          </a:xfrm>
          <a:prstGeom prst="rect">
            <a:avLst/>
          </a:prstGeom>
          <a:ln>
            <a:noFill/>
          </a:ln>
          <a:extLst>
            <a:ext uri="{53640926-AAD7-44D8-BBD7-CCE9431645EC}">
              <a14:shadowObscured xmlns:a14="http://schemas.microsoft.com/office/drawing/2010/main"/>
            </a:ext>
          </a:extLst>
        </p:spPr>
      </p:pic>
      <p:sp>
        <p:nvSpPr>
          <p:cNvPr id="14" name="Rectangle 13"/>
          <p:cNvSpPr/>
          <p:nvPr/>
        </p:nvSpPr>
        <p:spPr>
          <a:xfrm rot="16419554">
            <a:off x="4950748" y="270561"/>
            <a:ext cx="1711500" cy="1753738"/>
          </a:xfrm>
          <a:prstGeom prst="rect">
            <a:avLst/>
          </a:prstGeom>
          <a:noFill/>
        </p:spPr>
        <p:txBody>
          <a:bodyPr wrap="none" lIns="91440" tIns="45720" rIns="91440" bIns="45720">
            <a:prstTxWarp prst="textCircle">
              <a:avLst>
                <a:gd name="adj" fmla="val 1155827"/>
              </a:avLst>
            </a:prstTxWarp>
            <a:spAutoFit/>
          </a:bodyPr>
          <a:lstStyle/>
          <a:p>
            <a:pPr algn="ctr"/>
            <a:r>
              <a:rPr lang="en-US" sz="4800" b="1" dirty="0" smtClean="0">
                <a:ln w="12700">
                  <a:noFill/>
                  <a:prstDash val="solid"/>
                </a:ln>
                <a:solidFill>
                  <a:schemeClr val="tx2">
                    <a:lumMod val="60000"/>
                    <a:lumOff val="40000"/>
                  </a:schemeClr>
                </a:solidFill>
                <a:effectLst>
                  <a:outerShdw blurRad="41275" dist="20320" dir="1800000" algn="tl" rotWithShape="0">
                    <a:srgbClr val="000000">
                      <a:alpha val="40000"/>
                    </a:srgbClr>
                  </a:outerShdw>
                </a:effectLst>
              </a:rPr>
              <a:t>What   would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you  </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do  to  </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change</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the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World</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a:t>
            </a:r>
            <a:r>
              <a:rPr lang="en-US" sz="4800" b="1" dirty="0" smtClean="0">
                <a:ln w="12700">
                  <a:noFill/>
                  <a:prstDash val="solid"/>
                </a:ln>
                <a:solidFill>
                  <a:srgbClr val="FF66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p>
        </p:txBody>
      </p:sp>
      <p:sp>
        <p:nvSpPr>
          <p:cNvPr id="15" name="Rectangle 14"/>
          <p:cNvSpPr/>
          <p:nvPr/>
        </p:nvSpPr>
        <p:spPr>
          <a:xfrm>
            <a:off x="115170" y="838200"/>
            <a:ext cx="607859" cy="276999"/>
          </a:xfrm>
          <a:prstGeom prst="rect">
            <a:avLst/>
          </a:prstGeom>
          <a:noFill/>
        </p:spPr>
        <p:txBody>
          <a:bodyPr wrap="none" lIns="91440" tIns="45720" rIns="91440" bIns="45720">
            <a:spAutoFit/>
          </a:bodyPr>
          <a:lstStyle/>
          <a:p>
            <a:pPr algn="ctr"/>
            <a:r>
              <a:rPr lang="en-US" sz="12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2 0 2 0</a:t>
            </a:r>
          </a:p>
        </p:txBody>
      </p:sp>
      <p:sp>
        <p:nvSpPr>
          <p:cNvPr id="16" name="Rectangle 15"/>
          <p:cNvSpPr/>
          <p:nvPr/>
        </p:nvSpPr>
        <p:spPr>
          <a:xfrm>
            <a:off x="990600" y="133675"/>
            <a:ext cx="3604064" cy="784830"/>
          </a:xfrm>
          <a:prstGeom prst="rect">
            <a:avLst/>
          </a:prstGeom>
          <a:noFill/>
        </p:spPr>
        <p:txBody>
          <a:bodyPr wrap="none" lIns="91440" tIns="45720" rIns="91440" bIns="45720">
            <a:spAutoFit/>
          </a:bodyPr>
          <a:lstStyle/>
          <a:p>
            <a:pPr algn="ctr"/>
            <a:r>
              <a:rPr lang="en-US" sz="20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École</a:t>
            </a:r>
            <a:r>
              <a:rPr lang="en-US" sz="20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Notre-Dame  Sahel-Alma</a:t>
            </a:r>
            <a:endParaRPr lang="en-US" sz="11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endParaRPr lang="en-US" sz="105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Des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Soeurs</a:t>
            </a:r>
            <a:r>
              <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Maronites</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de la Sainte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Famille</a:t>
            </a:r>
            <a:endPar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18" name="TextBox 17"/>
          <p:cNvSpPr txBox="1"/>
          <p:nvPr/>
        </p:nvSpPr>
        <p:spPr>
          <a:xfrm>
            <a:off x="3305175" y="9115425"/>
            <a:ext cx="3200400" cy="523220"/>
          </a:xfrm>
          <a:prstGeom prst="rect">
            <a:avLst/>
          </a:prstGeom>
          <a:noFill/>
        </p:spPr>
        <p:txBody>
          <a:bodyPr wrap="square" rtlCol="0">
            <a:spAutoFit/>
          </a:bodyPr>
          <a:lstStyle/>
          <a:p>
            <a:r>
              <a:rPr lang="en-US" sz="1400" b="1" i="1" dirty="0" err="1" smtClean="0">
                <a:solidFill>
                  <a:srgbClr val="002060"/>
                </a:solidFill>
                <a:latin typeface="Times New Roman" pitchFamily="18" charset="0"/>
                <a:cs typeface="Times New Roman" pitchFamily="18" charset="0"/>
              </a:rPr>
              <a:t>Rénata</a:t>
            </a:r>
            <a:r>
              <a:rPr lang="en-US" sz="1400" b="1" i="1" dirty="0" smtClean="0">
                <a:solidFill>
                  <a:srgbClr val="002060"/>
                </a:solidFill>
                <a:latin typeface="Times New Roman" pitchFamily="18" charset="0"/>
                <a:cs typeface="Times New Roman" pitchFamily="18" charset="0"/>
              </a:rPr>
              <a:t> CHIHANE – Grade 9 </a:t>
            </a:r>
          </a:p>
          <a:p>
            <a:r>
              <a:rPr lang="en-US" sz="1400" b="1" i="1" dirty="0" smtClean="0">
                <a:solidFill>
                  <a:srgbClr val="002060"/>
                </a:solidFill>
                <a:latin typeface="Times New Roman" pitchFamily="18" charset="0"/>
                <a:cs typeface="Times New Roman" pitchFamily="18" charset="0"/>
              </a:rPr>
              <a:t>April 2020</a:t>
            </a:r>
            <a:endParaRPr lang="en-US" sz="1400" b="1" i="1" dirty="0">
              <a:solidFill>
                <a:srgbClr val="002060"/>
              </a:solidFill>
              <a:latin typeface="Times New Roman" pitchFamily="18" charset="0"/>
              <a:cs typeface="Times New Roman" pitchFamily="18" charset="0"/>
            </a:endParaRPr>
          </a:p>
        </p:txBody>
      </p:sp>
      <p:sp>
        <p:nvSpPr>
          <p:cNvPr id="2" name="Rectangle 1"/>
          <p:cNvSpPr/>
          <p:nvPr/>
        </p:nvSpPr>
        <p:spPr>
          <a:xfrm>
            <a:off x="1095375" y="2000915"/>
            <a:ext cx="4495800" cy="3323987"/>
          </a:xfrm>
          <a:prstGeom prst="rect">
            <a:avLst/>
          </a:prstGeom>
        </p:spPr>
        <p:txBody>
          <a:bodyPr wrap="square">
            <a:spAutoFit/>
          </a:bodyPr>
          <a:lstStyle/>
          <a:p>
            <a:pPr algn="just"/>
            <a:r>
              <a:rPr lang="en-US" sz="1400" b="1" dirty="0">
                <a:solidFill>
                  <a:srgbClr val="002060"/>
                </a:solidFill>
                <a:effectLst>
                  <a:outerShdw blurRad="60007" dist="200025" dir="15000000" sy="30000" kx="-1800000" algn="bl">
                    <a:srgbClr val="000000">
                      <a:alpha val="32000"/>
                    </a:srgbClr>
                  </a:outerShdw>
                </a:effectLst>
                <a:latin typeface="Times New Roman" pitchFamily="18" charset="0"/>
                <a:cs typeface="Times New Roman" pitchFamily="18" charset="0"/>
              </a:rPr>
              <a:t>Changing the world</a:t>
            </a:r>
            <a:r>
              <a:rPr lang="en-US" sz="1400" dirty="0">
                <a:solidFill>
                  <a:srgbClr val="002060"/>
                </a:solidFill>
                <a:effectLst>
                  <a:outerShdw blurRad="60007" dist="200025" dir="15000000" sy="30000" kx="-1800000" algn="bl">
                    <a:srgbClr val="000000">
                      <a:alpha val="32000"/>
                    </a:srgbClr>
                  </a:outerShdw>
                </a:effectLst>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doesn't need millions of dollars ; it's in the little things. This seems crazy, weird, hard but it's possible. We're all in this together. And each one of us can change it in his own way</a:t>
            </a:r>
            <a:r>
              <a:rPr lang="en-US" sz="1400" dirty="0" smtClean="0">
                <a:solidFill>
                  <a:srgbClr val="002060"/>
                </a:solidFill>
                <a:latin typeface="Times New Roman" pitchFamily="18" charset="0"/>
                <a:cs typeface="Times New Roman" pitchFamily="18" charset="0"/>
              </a:rPr>
              <a:t>.</a:t>
            </a:r>
          </a:p>
          <a:p>
            <a:pPr algn="just"/>
            <a:endParaRPr lang="en-US" sz="1400" dirty="0">
              <a:solidFill>
                <a:srgbClr val="002060"/>
              </a:solidFill>
              <a:latin typeface="Times New Roman" pitchFamily="18" charset="0"/>
              <a:cs typeface="Times New Roman" pitchFamily="18" charset="0"/>
            </a:endParaRPr>
          </a:p>
          <a:p>
            <a:pPr algn="just"/>
            <a:r>
              <a:rPr lang="en-US" sz="1400" dirty="0">
                <a:solidFill>
                  <a:srgbClr val="002060"/>
                </a:solidFill>
                <a:latin typeface="Times New Roman" pitchFamily="18" charset="0"/>
                <a:cs typeface="Times New Roman" pitchFamily="18" charset="0"/>
              </a:rPr>
              <a:t>To change the world, I would change humanity, because I see humans but not humanity. </a:t>
            </a:r>
            <a:endParaRPr lang="en-US" sz="1400" dirty="0" smtClean="0">
              <a:solidFill>
                <a:srgbClr val="002060"/>
              </a:solidFill>
              <a:latin typeface="Times New Roman" pitchFamily="18" charset="0"/>
              <a:cs typeface="Times New Roman" pitchFamily="18" charset="0"/>
            </a:endParaRPr>
          </a:p>
          <a:p>
            <a:pPr algn="just"/>
            <a:endParaRPr lang="en-US" sz="1400" dirty="0">
              <a:solidFill>
                <a:srgbClr val="002060"/>
              </a:solidFill>
              <a:latin typeface="Times New Roman" pitchFamily="18" charset="0"/>
              <a:cs typeface="Times New Roman" pitchFamily="18" charset="0"/>
            </a:endParaRPr>
          </a:p>
          <a:p>
            <a:pPr algn="just"/>
            <a:r>
              <a:rPr lang="en-US" sz="1400" dirty="0" smtClean="0">
                <a:solidFill>
                  <a:srgbClr val="002060"/>
                </a:solidFill>
                <a:latin typeface="Times New Roman" pitchFamily="18" charset="0"/>
                <a:cs typeface="Times New Roman" pitchFamily="18" charset="0"/>
              </a:rPr>
              <a:t>And </a:t>
            </a:r>
            <a:r>
              <a:rPr lang="en-US" sz="1400" dirty="0">
                <a:solidFill>
                  <a:srgbClr val="002060"/>
                </a:solidFill>
                <a:latin typeface="Times New Roman" pitchFamily="18" charset="0"/>
                <a:cs typeface="Times New Roman" pitchFamily="18" charset="0"/>
              </a:rPr>
              <a:t>how can I do this </a:t>
            </a:r>
            <a:r>
              <a:rPr lang="en-US" sz="1400" dirty="0" smtClean="0">
                <a:solidFill>
                  <a:srgbClr val="002060"/>
                </a:solidFill>
                <a:latin typeface="Times New Roman" pitchFamily="18" charset="0"/>
                <a:cs typeface="Times New Roman" pitchFamily="18" charset="0"/>
              </a:rPr>
              <a:t>?</a:t>
            </a:r>
          </a:p>
          <a:p>
            <a:pPr algn="just"/>
            <a:r>
              <a:rPr lang="en-US" sz="1400" dirty="0" smtClean="0">
                <a:solidFill>
                  <a:srgbClr val="002060"/>
                </a:solidFill>
                <a:latin typeface="Times New Roman" pitchFamily="18" charset="0"/>
                <a:cs typeface="Times New Roman" pitchFamily="18" charset="0"/>
              </a:rPr>
              <a:t> </a:t>
            </a:r>
            <a:endParaRPr lang="en-US" sz="1400" dirty="0">
              <a:solidFill>
                <a:srgbClr val="002060"/>
              </a:solidFill>
              <a:latin typeface="Times New Roman" pitchFamily="18" charset="0"/>
              <a:cs typeface="Times New Roman" pitchFamily="18" charset="0"/>
            </a:endParaRPr>
          </a:p>
          <a:p>
            <a:pPr algn="just"/>
            <a:r>
              <a:rPr lang="en-US" sz="1400" dirty="0">
                <a:solidFill>
                  <a:srgbClr val="002060"/>
                </a:solidFill>
                <a:latin typeface="Times New Roman" pitchFamily="18" charset="0"/>
                <a:cs typeface="Times New Roman" pitchFamily="18" charset="0"/>
              </a:rPr>
              <a:t>A simple smile to light up someone's day, passion in everything I do, courage to overcome my fears, touching other's soul in my words and acts. And most importantly, empathy because if we lose it, we will lose our humanity.</a:t>
            </a:r>
          </a:p>
          <a:p>
            <a:pPr algn="just"/>
            <a:r>
              <a:rPr lang="en-US" sz="1400" dirty="0">
                <a:solidFill>
                  <a:srgbClr val="002060"/>
                </a:solidFill>
                <a:latin typeface="Times New Roman" pitchFamily="18" charset="0"/>
                <a:cs typeface="Times New Roman" pitchFamily="18" charset="0"/>
              </a:rPr>
              <a:t> </a:t>
            </a:r>
          </a:p>
        </p:txBody>
      </p:sp>
      <p:pic>
        <p:nvPicPr>
          <p:cNvPr id="17" name="Picture 16" descr="C:\Users\HP\Desktop\time 2.jpg"/>
          <p:cNvPicPr/>
          <p:nvPr/>
        </p:nvPicPr>
        <p:blipFill>
          <a:blip r:embed="rId5">
            <a:extLst>
              <a:ext uri="{28A0092B-C50C-407E-A947-70E740481C1C}">
                <a14:useLocalDpi xmlns:a14="http://schemas.microsoft.com/office/drawing/2010/main" val="0"/>
              </a:ext>
            </a:extLst>
          </a:blip>
          <a:srcRect/>
          <a:stretch>
            <a:fillRect/>
          </a:stretch>
        </p:blipFill>
        <p:spPr bwMode="auto">
          <a:xfrm>
            <a:off x="1562100" y="6019800"/>
            <a:ext cx="3265170" cy="2147887"/>
          </a:xfrm>
          <a:prstGeom prst="rect">
            <a:avLst/>
          </a:prstGeom>
          <a:noFill/>
          <a:ln w="38100">
            <a:solidFill>
              <a:srgbClr val="00CC00"/>
            </a:solidFill>
          </a:ln>
        </p:spPr>
      </p:pic>
    </p:spTree>
    <p:extLst>
      <p:ext uri="{BB962C8B-B14F-4D97-AF65-F5344CB8AC3E}">
        <p14:creationId xmlns:p14="http://schemas.microsoft.com/office/powerpoint/2010/main" val="32920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90600" cy="9906000"/>
          </a:xfrm>
          <a:prstGeom prst="rect">
            <a:avLst/>
          </a:prstGeom>
          <a:pattFill prst="dashUpDiag">
            <a:fgClr>
              <a:srgbClr val="990099"/>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81700" y="0"/>
            <a:ext cx="990600" cy="9906000"/>
          </a:xfrm>
          <a:prstGeom prst="rect">
            <a:avLst/>
          </a:prstGeom>
          <a:pattFill prst="dashUpDiag">
            <a:fgClr>
              <a:srgbClr val="FF3399"/>
            </a:fgClr>
            <a:bgClr>
              <a:srgbClr val="FFCC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2933699" y="-3009898"/>
            <a:ext cx="1066802" cy="7086600"/>
          </a:xfrm>
          <a:prstGeom prst="rect">
            <a:avLst/>
          </a:prstGeom>
          <a:pattFill prst="dashUpDiag">
            <a:fgClr>
              <a:srgbClr val="00B0F0"/>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000375" y="5915027"/>
            <a:ext cx="933450" cy="7086600"/>
          </a:xfrm>
          <a:prstGeom prst="rect">
            <a:avLst/>
          </a:prstGeom>
          <a:pattFill prst="dashUpDiag">
            <a:fgClr>
              <a:srgbClr val="00CC00"/>
            </a:fgClr>
            <a:bgClr>
              <a:schemeClr val="accent3">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2" descr="World Globe Represents Colors Earth And Colour — Stock Phot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World Globe Represents Colors Earth And Colour — Stock Phot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6200" y="0"/>
            <a:ext cx="990600" cy="106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117" y="389860"/>
            <a:ext cx="1528763" cy="1528763"/>
          </a:xfrm>
          <a:prstGeom prst="ellipse">
            <a:avLst/>
          </a:prstGeom>
        </p:spPr>
      </p:pic>
      <p:pic>
        <p:nvPicPr>
          <p:cNvPr id="8" name="Picture 7"/>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5837"/>
          <a:stretch/>
        </p:blipFill>
        <p:spPr bwMode="auto">
          <a:xfrm>
            <a:off x="27781" y="148298"/>
            <a:ext cx="782638" cy="770207"/>
          </a:xfrm>
          <a:prstGeom prst="rect">
            <a:avLst/>
          </a:prstGeom>
          <a:ln>
            <a:noFill/>
          </a:ln>
          <a:extLst>
            <a:ext uri="{53640926-AAD7-44D8-BBD7-CCE9431645EC}">
              <a14:shadowObscured xmlns:a14="http://schemas.microsoft.com/office/drawing/2010/main"/>
            </a:ext>
          </a:extLst>
        </p:spPr>
      </p:pic>
      <p:sp>
        <p:nvSpPr>
          <p:cNvPr id="14" name="Rectangle 13"/>
          <p:cNvSpPr/>
          <p:nvPr/>
        </p:nvSpPr>
        <p:spPr>
          <a:xfrm rot="16419554">
            <a:off x="4950748" y="270561"/>
            <a:ext cx="1711500" cy="1753738"/>
          </a:xfrm>
          <a:prstGeom prst="rect">
            <a:avLst/>
          </a:prstGeom>
          <a:noFill/>
        </p:spPr>
        <p:txBody>
          <a:bodyPr wrap="none" lIns="91440" tIns="45720" rIns="91440" bIns="45720">
            <a:prstTxWarp prst="textCircle">
              <a:avLst>
                <a:gd name="adj" fmla="val 1155827"/>
              </a:avLst>
            </a:prstTxWarp>
            <a:spAutoFit/>
          </a:bodyPr>
          <a:lstStyle/>
          <a:p>
            <a:pPr algn="ctr"/>
            <a:r>
              <a:rPr lang="en-US" sz="4800" b="1" dirty="0" smtClean="0">
                <a:ln w="12700">
                  <a:noFill/>
                  <a:prstDash val="solid"/>
                </a:ln>
                <a:solidFill>
                  <a:schemeClr val="tx2">
                    <a:lumMod val="60000"/>
                    <a:lumOff val="40000"/>
                  </a:schemeClr>
                </a:solidFill>
                <a:effectLst>
                  <a:outerShdw blurRad="41275" dist="20320" dir="1800000" algn="tl" rotWithShape="0">
                    <a:srgbClr val="000000">
                      <a:alpha val="40000"/>
                    </a:srgbClr>
                  </a:outerShdw>
                </a:effectLst>
              </a:rPr>
              <a:t>What   would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you  </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do  to  </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change</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the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World</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a:t>
            </a:r>
            <a:r>
              <a:rPr lang="en-US" sz="4800" b="1" dirty="0" smtClean="0">
                <a:ln w="12700">
                  <a:noFill/>
                  <a:prstDash val="solid"/>
                </a:ln>
                <a:solidFill>
                  <a:srgbClr val="FF66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p>
        </p:txBody>
      </p:sp>
      <p:sp>
        <p:nvSpPr>
          <p:cNvPr id="15" name="Rectangle 14"/>
          <p:cNvSpPr/>
          <p:nvPr/>
        </p:nvSpPr>
        <p:spPr>
          <a:xfrm>
            <a:off x="115170" y="838200"/>
            <a:ext cx="607859" cy="276999"/>
          </a:xfrm>
          <a:prstGeom prst="rect">
            <a:avLst/>
          </a:prstGeom>
          <a:noFill/>
        </p:spPr>
        <p:txBody>
          <a:bodyPr wrap="none" lIns="91440" tIns="45720" rIns="91440" bIns="45720">
            <a:spAutoFit/>
          </a:bodyPr>
          <a:lstStyle/>
          <a:p>
            <a:pPr algn="ctr"/>
            <a:r>
              <a:rPr lang="en-US" sz="12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2 0 2 0</a:t>
            </a:r>
          </a:p>
        </p:txBody>
      </p:sp>
      <p:sp>
        <p:nvSpPr>
          <p:cNvPr id="16" name="Rectangle 15"/>
          <p:cNvSpPr/>
          <p:nvPr/>
        </p:nvSpPr>
        <p:spPr>
          <a:xfrm>
            <a:off x="990600" y="133675"/>
            <a:ext cx="3604064" cy="784830"/>
          </a:xfrm>
          <a:prstGeom prst="rect">
            <a:avLst/>
          </a:prstGeom>
          <a:noFill/>
        </p:spPr>
        <p:txBody>
          <a:bodyPr wrap="none" lIns="91440" tIns="45720" rIns="91440" bIns="45720">
            <a:spAutoFit/>
          </a:bodyPr>
          <a:lstStyle/>
          <a:p>
            <a:pPr algn="ctr"/>
            <a:r>
              <a:rPr lang="en-US" sz="20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École</a:t>
            </a:r>
            <a:r>
              <a:rPr lang="en-US" sz="20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Notre-Dame  Sahel-Alma</a:t>
            </a:r>
            <a:endParaRPr lang="en-US" sz="11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endParaRPr lang="en-US" sz="105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Des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Soeurs</a:t>
            </a:r>
            <a:r>
              <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Maronites</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de la Sainte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Famille</a:t>
            </a:r>
            <a:endPar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18" name="TextBox 17"/>
          <p:cNvSpPr txBox="1"/>
          <p:nvPr/>
        </p:nvSpPr>
        <p:spPr>
          <a:xfrm>
            <a:off x="3305175" y="9115425"/>
            <a:ext cx="3200400" cy="523220"/>
          </a:xfrm>
          <a:prstGeom prst="rect">
            <a:avLst/>
          </a:prstGeom>
          <a:noFill/>
        </p:spPr>
        <p:txBody>
          <a:bodyPr wrap="square" rtlCol="0">
            <a:spAutoFit/>
          </a:bodyPr>
          <a:lstStyle/>
          <a:p>
            <a:r>
              <a:rPr lang="en-US" sz="1400" b="1" i="1" dirty="0" err="1" smtClean="0">
                <a:solidFill>
                  <a:srgbClr val="002060"/>
                </a:solidFill>
                <a:latin typeface="Times New Roman" pitchFamily="18" charset="0"/>
                <a:cs typeface="Times New Roman" pitchFamily="18" charset="0"/>
              </a:rPr>
              <a:t>Joya</a:t>
            </a:r>
            <a:r>
              <a:rPr lang="en-US" sz="1400" b="1" i="1" dirty="0" smtClean="0">
                <a:solidFill>
                  <a:srgbClr val="002060"/>
                </a:solidFill>
                <a:latin typeface="Times New Roman" pitchFamily="18" charset="0"/>
                <a:cs typeface="Times New Roman" pitchFamily="18" charset="0"/>
              </a:rPr>
              <a:t> EL FAKHRY – Grade 9 </a:t>
            </a:r>
          </a:p>
          <a:p>
            <a:r>
              <a:rPr lang="en-US" sz="1400" b="1" i="1" dirty="0" smtClean="0">
                <a:solidFill>
                  <a:srgbClr val="002060"/>
                </a:solidFill>
                <a:latin typeface="Times New Roman" pitchFamily="18" charset="0"/>
                <a:cs typeface="Times New Roman" pitchFamily="18" charset="0"/>
              </a:rPr>
              <a:t>April 2020</a:t>
            </a:r>
            <a:endParaRPr lang="en-US" sz="1400" b="1" i="1" dirty="0">
              <a:solidFill>
                <a:srgbClr val="002060"/>
              </a:solidFill>
              <a:latin typeface="Times New Roman" pitchFamily="18" charset="0"/>
              <a:cs typeface="Times New Roman" pitchFamily="18" charset="0"/>
            </a:endParaRPr>
          </a:p>
        </p:txBody>
      </p:sp>
      <p:sp>
        <p:nvSpPr>
          <p:cNvPr id="3" name="Rectangle 2"/>
          <p:cNvSpPr/>
          <p:nvPr/>
        </p:nvSpPr>
        <p:spPr>
          <a:xfrm>
            <a:off x="990600" y="1600200"/>
            <a:ext cx="4819650" cy="5493812"/>
          </a:xfrm>
          <a:prstGeom prst="rect">
            <a:avLst/>
          </a:prstGeom>
        </p:spPr>
        <p:txBody>
          <a:bodyPr wrap="square">
            <a:spAutoFit/>
          </a:bodyPr>
          <a:lstStyle/>
          <a:p>
            <a:pPr algn="just"/>
            <a:r>
              <a:rPr lang="en-US" sz="1300" dirty="0">
                <a:solidFill>
                  <a:srgbClr val="002060"/>
                </a:solidFill>
                <a:latin typeface="Times New Roman" pitchFamily="18" charset="0"/>
                <a:cs typeface="Times New Roman" pitchFamily="18" charset="0"/>
              </a:rPr>
              <a:t>We are living in a world where there are a lot of </a:t>
            </a:r>
            <a:endParaRPr lang="en-US" sz="1300" dirty="0" smtClean="0">
              <a:solidFill>
                <a:srgbClr val="002060"/>
              </a:solidFill>
              <a:latin typeface="Times New Roman" pitchFamily="18" charset="0"/>
              <a:cs typeface="Times New Roman" pitchFamily="18" charset="0"/>
            </a:endParaRPr>
          </a:p>
          <a:p>
            <a:pPr algn="just"/>
            <a:r>
              <a:rPr lang="en-US" sz="1300" dirty="0" smtClean="0">
                <a:solidFill>
                  <a:srgbClr val="002060"/>
                </a:solidFill>
                <a:latin typeface="Times New Roman" pitchFamily="18" charset="0"/>
                <a:cs typeface="Times New Roman" pitchFamily="18" charset="0"/>
              </a:rPr>
              <a:t>things </a:t>
            </a:r>
            <a:r>
              <a:rPr lang="en-US" sz="1300" dirty="0">
                <a:solidFill>
                  <a:srgbClr val="002060"/>
                </a:solidFill>
                <a:latin typeface="Times New Roman" pitchFamily="18" charset="0"/>
                <a:cs typeface="Times New Roman" pitchFamily="18" charset="0"/>
              </a:rPr>
              <a:t>that should be changed. People’s minds </a:t>
            </a:r>
            <a:endParaRPr lang="en-US" sz="1300" dirty="0" smtClean="0">
              <a:solidFill>
                <a:srgbClr val="002060"/>
              </a:solidFill>
              <a:latin typeface="Times New Roman" pitchFamily="18" charset="0"/>
              <a:cs typeface="Times New Roman" pitchFamily="18" charset="0"/>
            </a:endParaRPr>
          </a:p>
          <a:p>
            <a:pPr algn="just"/>
            <a:r>
              <a:rPr lang="en-US" sz="1300" dirty="0" smtClean="0">
                <a:solidFill>
                  <a:srgbClr val="002060"/>
                </a:solidFill>
                <a:latin typeface="Times New Roman" pitchFamily="18" charset="0"/>
                <a:cs typeface="Times New Roman" pitchFamily="18" charset="0"/>
              </a:rPr>
              <a:t>only </a:t>
            </a:r>
            <a:r>
              <a:rPr lang="en-US" sz="1300" dirty="0">
                <a:solidFill>
                  <a:srgbClr val="002060"/>
                </a:solidFill>
                <a:latin typeface="Times New Roman" pitchFamily="18" charset="0"/>
                <a:cs typeface="Times New Roman" pitchFamily="18" charset="0"/>
              </a:rPr>
              <a:t>focus on business, deals and money… </a:t>
            </a:r>
            <a:endParaRPr lang="en-US" sz="1300" dirty="0" smtClean="0">
              <a:solidFill>
                <a:srgbClr val="002060"/>
              </a:solidFill>
              <a:latin typeface="Times New Roman" pitchFamily="18" charset="0"/>
              <a:cs typeface="Times New Roman" pitchFamily="18" charset="0"/>
            </a:endParaRPr>
          </a:p>
          <a:p>
            <a:pPr algn="just"/>
            <a:r>
              <a:rPr lang="en-US" sz="1300" dirty="0" smtClean="0">
                <a:solidFill>
                  <a:srgbClr val="002060"/>
                </a:solidFill>
                <a:latin typeface="Times New Roman" pitchFamily="18" charset="0"/>
                <a:cs typeface="Times New Roman" pitchFamily="18" charset="0"/>
              </a:rPr>
              <a:t>People </a:t>
            </a:r>
            <a:r>
              <a:rPr lang="en-US" sz="1300" dirty="0">
                <a:solidFill>
                  <a:srgbClr val="002060"/>
                </a:solidFill>
                <a:latin typeface="Times New Roman" pitchFamily="18" charset="0"/>
                <a:cs typeface="Times New Roman" pitchFamily="18" charset="0"/>
              </a:rPr>
              <a:t>are forgetting the meaning of humanity and are treating people like objects. We are literally forgetting the goal of our lives. </a:t>
            </a:r>
            <a:endParaRPr lang="en-US" sz="1300" dirty="0" smtClean="0">
              <a:solidFill>
                <a:srgbClr val="002060"/>
              </a:solidFill>
              <a:latin typeface="Times New Roman" pitchFamily="18" charset="0"/>
              <a:cs typeface="Times New Roman" pitchFamily="18" charset="0"/>
            </a:endParaRPr>
          </a:p>
          <a:p>
            <a:pPr algn="just"/>
            <a:endParaRPr lang="en-US" sz="1300" dirty="0">
              <a:solidFill>
                <a:srgbClr val="002060"/>
              </a:solidFill>
              <a:latin typeface="Times New Roman" pitchFamily="18" charset="0"/>
              <a:cs typeface="Times New Roman" pitchFamily="18" charset="0"/>
            </a:endParaRPr>
          </a:p>
          <a:p>
            <a:pPr algn="just"/>
            <a:r>
              <a:rPr lang="en-US" sz="1300" dirty="0">
                <a:solidFill>
                  <a:srgbClr val="002060"/>
                </a:solidFill>
                <a:latin typeface="Times New Roman" pitchFamily="18" charset="0"/>
                <a:cs typeface="Times New Roman" pitchFamily="18" charset="0"/>
              </a:rPr>
              <a:t>I know that sometimes bad things happen, and we cannot do anything about them. All we can do sometimes is to cry but we can never change the past. </a:t>
            </a:r>
            <a:endParaRPr lang="en-US" sz="1300" dirty="0" smtClean="0">
              <a:solidFill>
                <a:srgbClr val="002060"/>
              </a:solidFill>
              <a:latin typeface="Times New Roman" pitchFamily="18" charset="0"/>
              <a:cs typeface="Times New Roman" pitchFamily="18" charset="0"/>
            </a:endParaRPr>
          </a:p>
          <a:p>
            <a:pPr algn="just"/>
            <a:endParaRPr lang="en-US" sz="1300" dirty="0">
              <a:solidFill>
                <a:srgbClr val="002060"/>
              </a:solidFill>
              <a:latin typeface="Times New Roman" pitchFamily="18" charset="0"/>
              <a:cs typeface="Times New Roman" pitchFamily="18" charset="0"/>
            </a:endParaRPr>
          </a:p>
          <a:p>
            <a:pPr algn="just"/>
            <a:r>
              <a:rPr lang="en-US" sz="1300" dirty="0">
                <a:solidFill>
                  <a:srgbClr val="002060"/>
                </a:solidFill>
                <a:latin typeface="Times New Roman" pitchFamily="18" charset="0"/>
                <a:cs typeface="Times New Roman" pitchFamily="18" charset="0"/>
              </a:rPr>
              <a:t>I think we need to wake people up to the real meaning of life and the importance of living, of chasing our dreams, of making them real, and of telling them about the family’s values and that time is gold. </a:t>
            </a:r>
          </a:p>
          <a:p>
            <a:pPr algn="just"/>
            <a:r>
              <a:rPr lang="en-US" sz="1300" dirty="0">
                <a:solidFill>
                  <a:srgbClr val="002060"/>
                </a:solidFill>
                <a:latin typeface="Times New Roman" pitchFamily="18" charset="0"/>
                <a:cs typeface="Times New Roman" pitchFamily="18" charset="0"/>
              </a:rPr>
              <a:t>I would tell them with a loud voice so everyone can hear: </a:t>
            </a:r>
          </a:p>
          <a:p>
            <a:pPr algn="just"/>
            <a:r>
              <a:rPr lang="en-US" sz="1300" dirty="0">
                <a:solidFill>
                  <a:srgbClr val="002060"/>
                </a:solidFill>
                <a:latin typeface="Times New Roman" pitchFamily="18" charset="0"/>
                <a:cs typeface="Times New Roman" pitchFamily="18" charset="0"/>
              </a:rPr>
              <a:t>Time is running! Don’t let it go without being proud of what you did! </a:t>
            </a:r>
            <a:endParaRPr lang="en-US" sz="1300" dirty="0" smtClean="0">
              <a:solidFill>
                <a:srgbClr val="002060"/>
              </a:solidFill>
              <a:latin typeface="Times New Roman" pitchFamily="18" charset="0"/>
              <a:cs typeface="Times New Roman" pitchFamily="18" charset="0"/>
            </a:endParaRPr>
          </a:p>
          <a:p>
            <a:pPr algn="just"/>
            <a:endParaRPr lang="en-US" sz="1300" dirty="0">
              <a:solidFill>
                <a:srgbClr val="002060"/>
              </a:solidFill>
              <a:latin typeface="Times New Roman" pitchFamily="18" charset="0"/>
              <a:cs typeface="Times New Roman" pitchFamily="18" charset="0"/>
            </a:endParaRPr>
          </a:p>
          <a:p>
            <a:pPr algn="just"/>
            <a:r>
              <a:rPr lang="en-US" sz="1300" dirty="0">
                <a:solidFill>
                  <a:srgbClr val="002060"/>
                </a:solidFill>
                <a:latin typeface="Times New Roman" pitchFamily="18" charset="0"/>
                <a:cs typeface="Times New Roman" pitchFamily="18" charset="0"/>
              </a:rPr>
              <a:t>Live like you want to. Do the things you love. Tell the people around you that you love them at all costs.</a:t>
            </a:r>
          </a:p>
          <a:p>
            <a:pPr algn="just"/>
            <a:r>
              <a:rPr lang="en-US" sz="1300" dirty="0">
                <a:solidFill>
                  <a:srgbClr val="002060"/>
                </a:solidFill>
                <a:latin typeface="Times New Roman" pitchFamily="18" charset="0"/>
                <a:cs typeface="Times New Roman" pitchFamily="18" charset="0"/>
              </a:rPr>
              <a:t>Live a life you will be proud of. Give yourself a name that people will shout in the streets and be proud of. Let your good actions be written in history. </a:t>
            </a:r>
          </a:p>
          <a:p>
            <a:pPr algn="just"/>
            <a:r>
              <a:rPr lang="en-US" sz="1300" dirty="0">
                <a:solidFill>
                  <a:srgbClr val="002060"/>
                </a:solidFill>
                <a:latin typeface="Times New Roman" pitchFamily="18" charset="0"/>
                <a:cs typeface="Times New Roman" pitchFamily="18" charset="0"/>
              </a:rPr>
              <a:t>Take your rights but fulfill your responsibilities first!</a:t>
            </a:r>
          </a:p>
          <a:p>
            <a:pPr algn="just"/>
            <a:r>
              <a:rPr lang="en-US" sz="1300" dirty="0">
                <a:solidFill>
                  <a:srgbClr val="002060"/>
                </a:solidFill>
                <a:latin typeface="Times New Roman" pitchFamily="18" charset="0"/>
                <a:cs typeface="Times New Roman" pitchFamily="18" charset="0"/>
              </a:rPr>
              <a:t>Listen to others and let the others listen to you. Be respectful so you oblige people to respect you</a:t>
            </a:r>
            <a:r>
              <a:rPr lang="en-US" sz="1300" dirty="0" smtClean="0">
                <a:solidFill>
                  <a:srgbClr val="002060"/>
                </a:solidFill>
                <a:latin typeface="Times New Roman" pitchFamily="18" charset="0"/>
                <a:cs typeface="Times New Roman" pitchFamily="18" charset="0"/>
              </a:rPr>
              <a:t>.</a:t>
            </a:r>
          </a:p>
          <a:p>
            <a:pPr algn="just"/>
            <a:endParaRPr lang="en-US" sz="1300" dirty="0">
              <a:solidFill>
                <a:srgbClr val="002060"/>
              </a:solidFill>
              <a:latin typeface="Times New Roman" pitchFamily="18" charset="0"/>
              <a:cs typeface="Times New Roman" pitchFamily="18" charset="0"/>
            </a:endParaRPr>
          </a:p>
          <a:p>
            <a:pPr algn="just"/>
            <a:r>
              <a:rPr lang="en-US" sz="1300" dirty="0">
                <a:solidFill>
                  <a:srgbClr val="002060"/>
                </a:solidFill>
                <a:latin typeface="Times New Roman" pitchFamily="18" charset="0"/>
                <a:cs typeface="Times New Roman" pitchFamily="18" charset="0"/>
              </a:rPr>
              <a:t>Let the wars and the fights be over, </a:t>
            </a:r>
            <a:r>
              <a:rPr lang="en-US" sz="1300" b="1" dirty="0">
                <a:solidFill>
                  <a:srgbClr val="002060"/>
                </a:solidFill>
                <a:latin typeface="Times New Roman" pitchFamily="18" charset="0"/>
                <a:cs typeface="Times New Roman" pitchFamily="18" charset="0"/>
              </a:rPr>
              <a:t>AND LOVE IS THE SOLUTION!’’ </a:t>
            </a:r>
          </a:p>
        </p:txBody>
      </p:sp>
      <p:pic>
        <p:nvPicPr>
          <p:cNvPr id="17" name="Picture 16" descr="C:\Users\HP\Desktop\6.jpg"/>
          <p:cNvPicPr/>
          <p:nvPr/>
        </p:nvPicPr>
        <p:blipFill>
          <a:blip r:embed="rId5">
            <a:extLst>
              <a:ext uri="{28A0092B-C50C-407E-A947-70E740481C1C}">
                <a14:useLocalDpi xmlns:a14="http://schemas.microsoft.com/office/drawing/2010/main" val="0"/>
              </a:ext>
            </a:extLst>
          </a:blip>
          <a:srcRect/>
          <a:stretch>
            <a:fillRect/>
          </a:stretch>
        </p:blipFill>
        <p:spPr bwMode="auto">
          <a:xfrm>
            <a:off x="1066800" y="7410452"/>
            <a:ext cx="4667250" cy="1428748"/>
          </a:xfrm>
          <a:prstGeom prst="rect">
            <a:avLst/>
          </a:prstGeom>
          <a:noFill/>
          <a:ln w="38100">
            <a:solidFill>
              <a:srgbClr val="00CC00"/>
            </a:solidFill>
          </a:ln>
        </p:spPr>
      </p:pic>
    </p:spTree>
    <p:extLst>
      <p:ext uri="{BB962C8B-B14F-4D97-AF65-F5344CB8AC3E}">
        <p14:creationId xmlns:p14="http://schemas.microsoft.com/office/powerpoint/2010/main" val="27429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90600" cy="9906000"/>
          </a:xfrm>
          <a:prstGeom prst="rect">
            <a:avLst/>
          </a:prstGeom>
          <a:pattFill prst="dashUpDiag">
            <a:fgClr>
              <a:srgbClr val="990099"/>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81700" y="0"/>
            <a:ext cx="990600" cy="9906000"/>
          </a:xfrm>
          <a:prstGeom prst="rect">
            <a:avLst/>
          </a:prstGeom>
          <a:pattFill prst="dashUpDiag">
            <a:fgClr>
              <a:srgbClr val="FF3399"/>
            </a:fgClr>
            <a:bgClr>
              <a:srgbClr val="FFCC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2933699" y="-3009898"/>
            <a:ext cx="1066802" cy="7086600"/>
          </a:xfrm>
          <a:prstGeom prst="rect">
            <a:avLst/>
          </a:prstGeom>
          <a:pattFill prst="dashUpDiag">
            <a:fgClr>
              <a:srgbClr val="00B0F0"/>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000375" y="5915027"/>
            <a:ext cx="933450" cy="7086600"/>
          </a:xfrm>
          <a:prstGeom prst="rect">
            <a:avLst/>
          </a:prstGeom>
          <a:pattFill prst="dashUpDiag">
            <a:fgClr>
              <a:srgbClr val="00CC00"/>
            </a:fgClr>
            <a:bgClr>
              <a:schemeClr val="accent3">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2" descr="World Globe Represents Colors Earth And Colour — Stock Phot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World Globe Represents Colors Earth And Colour — Stock Phot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6200" y="0"/>
            <a:ext cx="990600" cy="106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117" y="304800"/>
            <a:ext cx="1528763" cy="1528763"/>
          </a:xfrm>
          <a:prstGeom prst="ellipse">
            <a:avLst/>
          </a:prstGeom>
        </p:spPr>
      </p:pic>
      <p:pic>
        <p:nvPicPr>
          <p:cNvPr id="8" name="Picture 7"/>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5837"/>
          <a:stretch/>
        </p:blipFill>
        <p:spPr bwMode="auto">
          <a:xfrm>
            <a:off x="27781" y="148298"/>
            <a:ext cx="782638" cy="770207"/>
          </a:xfrm>
          <a:prstGeom prst="rect">
            <a:avLst/>
          </a:prstGeom>
          <a:ln>
            <a:noFill/>
          </a:ln>
          <a:extLst>
            <a:ext uri="{53640926-AAD7-44D8-BBD7-CCE9431645EC}">
              <a14:shadowObscured xmlns:a14="http://schemas.microsoft.com/office/drawing/2010/main"/>
            </a:ext>
          </a:extLst>
        </p:spPr>
      </p:pic>
      <p:sp>
        <p:nvSpPr>
          <p:cNvPr id="14" name="Rectangle 13"/>
          <p:cNvSpPr/>
          <p:nvPr/>
        </p:nvSpPr>
        <p:spPr>
          <a:xfrm rot="16419554">
            <a:off x="4950748" y="185501"/>
            <a:ext cx="1711500" cy="1753738"/>
          </a:xfrm>
          <a:prstGeom prst="rect">
            <a:avLst/>
          </a:prstGeom>
          <a:noFill/>
        </p:spPr>
        <p:txBody>
          <a:bodyPr wrap="none" lIns="91440" tIns="45720" rIns="91440" bIns="45720">
            <a:prstTxWarp prst="textCircle">
              <a:avLst>
                <a:gd name="adj" fmla="val 1155827"/>
              </a:avLst>
            </a:prstTxWarp>
            <a:spAutoFit/>
          </a:bodyPr>
          <a:lstStyle/>
          <a:p>
            <a:pPr algn="ctr"/>
            <a:r>
              <a:rPr lang="en-US" sz="4800" b="1" dirty="0" smtClean="0">
                <a:ln w="12700">
                  <a:noFill/>
                  <a:prstDash val="solid"/>
                </a:ln>
                <a:solidFill>
                  <a:schemeClr val="tx2">
                    <a:lumMod val="60000"/>
                    <a:lumOff val="40000"/>
                  </a:schemeClr>
                </a:solidFill>
                <a:effectLst>
                  <a:outerShdw blurRad="41275" dist="20320" dir="1800000" algn="tl" rotWithShape="0">
                    <a:srgbClr val="000000">
                      <a:alpha val="40000"/>
                    </a:srgbClr>
                  </a:outerShdw>
                </a:effectLst>
              </a:rPr>
              <a:t>What   would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you  </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do  to  </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change</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the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World</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a:t>
            </a:r>
            <a:r>
              <a:rPr lang="en-US" sz="4800" b="1" dirty="0" smtClean="0">
                <a:ln w="12700">
                  <a:noFill/>
                  <a:prstDash val="solid"/>
                </a:ln>
                <a:solidFill>
                  <a:srgbClr val="FF66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p>
        </p:txBody>
      </p:sp>
      <p:sp>
        <p:nvSpPr>
          <p:cNvPr id="15" name="Rectangle 14"/>
          <p:cNvSpPr/>
          <p:nvPr/>
        </p:nvSpPr>
        <p:spPr>
          <a:xfrm>
            <a:off x="115170" y="838200"/>
            <a:ext cx="607859" cy="276999"/>
          </a:xfrm>
          <a:prstGeom prst="rect">
            <a:avLst/>
          </a:prstGeom>
          <a:noFill/>
        </p:spPr>
        <p:txBody>
          <a:bodyPr wrap="none" lIns="91440" tIns="45720" rIns="91440" bIns="45720">
            <a:spAutoFit/>
          </a:bodyPr>
          <a:lstStyle/>
          <a:p>
            <a:pPr algn="ctr"/>
            <a:r>
              <a:rPr lang="en-US" sz="12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2 0 2 0</a:t>
            </a:r>
          </a:p>
        </p:txBody>
      </p:sp>
      <p:sp>
        <p:nvSpPr>
          <p:cNvPr id="16" name="Rectangle 15"/>
          <p:cNvSpPr/>
          <p:nvPr/>
        </p:nvSpPr>
        <p:spPr>
          <a:xfrm>
            <a:off x="990600" y="133675"/>
            <a:ext cx="3604064" cy="784830"/>
          </a:xfrm>
          <a:prstGeom prst="rect">
            <a:avLst/>
          </a:prstGeom>
          <a:noFill/>
        </p:spPr>
        <p:txBody>
          <a:bodyPr wrap="none" lIns="91440" tIns="45720" rIns="91440" bIns="45720">
            <a:spAutoFit/>
          </a:bodyPr>
          <a:lstStyle/>
          <a:p>
            <a:pPr algn="ctr"/>
            <a:r>
              <a:rPr lang="en-US" sz="20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École</a:t>
            </a:r>
            <a:r>
              <a:rPr lang="en-US" sz="20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Notre-Dame  Sahel-Alma</a:t>
            </a:r>
            <a:endParaRPr lang="en-US" sz="11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endParaRPr lang="en-US" sz="105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Des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Soeurs</a:t>
            </a:r>
            <a:r>
              <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Maronites</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de la Sainte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Famille</a:t>
            </a:r>
            <a:endPar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18" name="TextBox 17"/>
          <p:cNvSpPr txBox="1"/>
          <p:nvPr/>
        </p:nvSpPr>
        <p:spPr>
          <a:xfrm>
            <a:off x="3305175" y="9115425"/>
            <a:ext cx="3200400" cy="523220"/>
          </a:xfrm>
          <a:prstGeom prst="rect">
            <a:avLst/>
          </a:prstGeom>
          <a:noFill/>
        </p:spPr>
        <p:txBody>
          <a:bodyPr wrap="square" rtlCol="0">
            <a:spAutoFit/>
          </a:bodyPr>
          <a:lstStyle/>
          <a:p>
            <a:r>
              <a:rPr lang="en-US" sz="1400" b="1" i="1" dirty="0" err="1" smtClean="0">
                <a:solidFill>
                  <a:srgbClr val="002060"/>
                </a:solidFill>
                <a:latin typeface="Times New Roman" pitchFamily="18" charset="0"/>
                <a:cs typeface="Times New Roman" pitchFamily="18" charset="0"/>
              </a:rPr>
              <a:t>Pia</a:t>
            </a:r>
            <a:r>
              <a:rPr lang="en-US" sz="1400" b="1" i="1" dirty="0" smtClean="0">
                <a:solidFill>
                  <a:srgbClr val="002060"/>
                </a:solidFill>
                <a:latin typeface="Times New Roman" pitchFamily="18" charset="0"/>
                <a:cs typeface="Times New Roman" pitchFamily="18" charset="0"/>
              </a:rPr>
              <a:t>-Rita KRAYMATI – Grade 9 </a:t>
            </a:r>
          </a:p>
          <a:p>
            <a:r>
              <a:rPr lang="en-US" sz="1400" b="1" i="1" dirty="0" smtClean="0">
                <a:solidFill>
                  <a:srgbClr val="002060"/>
                </a:solidFill>
                <a:latin typeface="Times New Roman" pitchFamily="18" charset="0"/>
                <a:cs typeface="Times New Roman" pitchFamily="18" charset="0"/>
              </a:rPr>
              <a:t>April 2020</a:t>
            </a:r>
            <a:endParaRPr lang="en-US" sz="1400" b="1" i="1" dirty="0">
              <a:solidFill>
                <a:srgbClr val="002060"/>
              </a:solidFill>
              <a:latin typeface="Times New Roman" pitchFamily="18" charset="0"/>
              <a:cs typeface="Times New Roman" pitchFamily="18" charset="0"/>
            </a:endParaRPr>
          </a:p>
        </p:txBody>
      </p:sp>
      <p:sp>
        <p:nvSpPr>
          <p:cNvPr id="32" name="TextBox 31"/>
          <p:cNvSpPr txBox="1"/>
          <p:nvPr/>
        </p:nvSpPr>
        <p:spPr>
          <a:xfrm>
            <a:off x="1066800" y="1833563"/>
            <a:ext cx="4667250" cy="3970318"/>
          </a:xfrm>
          <a:prstGeom prst="rect">
            <a:avLst/>
          </a:prstGeom>
          <a:noFill/>
        </p:spPr>
        <p:txBody>
          <a:bodyPr wrap="square" rtlCol="0">
            <a:spAutoFit/>
          </a:bodyPr>
          <a:lstStyle/>
          <a:p>
            <a:r>
              <a:rPr lang="en-US" sz="1400" dirty="0">
                <a:solidFill>
                  <a:srgbClr val="002060"/>
                </a:solidFill>
                <a:latin typeface="Times New Roman" pitchFamily="18" charset="0"/>
                <a:cs typeface="Times New Roman" pitchFamily="18" charset="0"/>
              </a:rPr>
              <a:t>When I first read ‘’what will you do to change the world</a:t>
            </a:r>
            <a:r>
              <a:rPr lang="en-US" sz="1400" dirty="0" smtClean="0">
                <a:solidFill>
                  <a:srgbClr val="002060"/>
                </a:solidFill>
                <a:latin typeface="Times New Roman" pitchFamily="18" charset="0"/>
                <a:cs typeface="Times New Roman" pitchFamily="18" charset="0"/>
              </a:rPr>
              <a:t>?’,</a:t>
            </a:r>
          </a:p>
          <a:p>
            <a:r>
              <a:rPr lang="en-US" sz="1400" dirty="0" smtClean="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I thought it’s a really hard question, but after watching the video, this man proved to me that we can change the world with little acts, but the most important thing is to do them with love.</a:t>
            </a:r>
          </a:p>
          <a:p>
            <a:r>
              <a:rPr lang="en-US" sz="1400" dirty="0">
                <a:solidFill>
                  <a:srgbClr val="002060"/>
                </a:solidFill>
                <a:latin typeface="Times New Roman" pitchFamily="18" charset="0"/>
                <a:cs typeface="Times New Roman" pitchFamily="18" charset="0"/>
              </a:rPr>
              <a:t> </a:t>
            </a:r>
          </a:p>
          <a:p>
            <a:r>
              <a:rPr lang="en-US" sz="1400" dirty="0">
                <a:solidFill>
                  <a:srgbClr val="002060"/>
                </a:solidFill>
                <a:latin typeface="Times New Roman" pitchFamily="18" charset="0"/>
                <a:cs typeface="Times New Roman" pitchFamily="18" charset="0"/>
              </a:rPr>
              <a:t>Maybe help someone to study or listen to somebody, be there for our friends.</a:t>
            </a:r>
          </a:p>
          <a:p>
            <a:r>
              <a:rPr lang="en-US" sz="1400" dirty="0">
                <a:solidFill>
                  <a:srgbClr val="002060"/>
                </a:solidFill>
                <a:latin typeface="Times New Roman" pitchFamily="18" charset="0"/>
                <a:cs typeface="Times New Roman" pitchFamily="18" charset="0"/>
              </a:rPr>
              <a:t>I want to make the world a better place by spreading positivity as much as I can and helping others. Maybe I won’t make a big difference, but at least I’ll make some people happy. </a:t>
            </a:r>
          </a:p>
          <a:p>
            <a:r>
              <a:rPr lang="en-US" sz="1400" dirty="0">
                <a:solidFill>
                  <a:srgbClr val="002060"/>
                </a:solidFill>
                <a:latin typeface="Times New Roman" pitchFamily="18" charset="0"/>
                <a:cs typeface="Times New Roman" pitchFamily="18" charset="0"/>
              </a:rPr>
              <a:t> </a:t>
            </a:r>
          </a:p>
          <a:p>
            <a:r>
              <a:rPr lang="en-US" sz="1400" dirty="0">
                <a:solidFill>
                  <a:srgbClr val="002060"/>
                </a:solidFill>
                <a:latin typeface="Times New Roman" pitchFamily="18" charset="0"/>
                <a:cs typeface="Times New Roman" pitchFamily="18" charset="0"/>
              </a:rPr>
              <a:t>Many small people, in small places, doing small things can change the world.</a:t>
            </a:r>
          </a:p>
          <a:p>
            <a:r>
              <a:rPr lang="en-US" sz="1400" i="1" dirty="0">
                <a:solidFill>
                  <a:srgbClr val="002060"/>
                </a:solidFill>
                <a:latin typeface="Times New Roman" pitchFamily="18" charset="0"/>
                <a:cs typeface="Times New Roman" pitchFamily="18" charset="0"/>
              </a:rPr>
              <a:t>Eduardo </a:t>
            </a:r>
            <a:r>
              <a:rPr lang="en-US" sz="1400" i="1" dirty="0" err="1">
                <a:solidFill>
                  <a:srgbClr val="002060"/>
                </a:solidFill>
                <a:latin typeface="Times New Roman" pitchFamily="18" charset="0"/>
                <a:cs typeface="Times New Roman" pitchFamily="18" charset="0"/>
              </a:rPr>
              <a:t>Galeano</a:t>
            </a:r>
            <a:r>
              <a:rPr lang="en-US" sz="1400" i="1" dirty="0">
                <a:solidFill>
                  <a:srgbClr val="002060"/>
                </a:solidFill>
                <a:latin typeface="Times New Roman" pitchFamily="18" charset="0"/>
                <a:cs typeface="Times New Roman" pitchFamily="18" charset="0"/>
              </a:rPr>
              <a:t> </a:t>
            </a:r>
            <a:endParaRPr lang="en-US" sz="1400" i="1" dirty="0" smtClean="0">
              <a:solidFill>
                <a:srgbClr val="002060"/>
              </a:solidFill>
              <a:latin typeface="Times New Roman" pitchFamily="18" charset="0"/>
              <a:cs typeface="Times New Roman" pitchFamily="18" charset="0"/>
            </a:endParaRPr>
          </a:p>
          <a:p>
            <a:endParaRPr lang="en-US" sz="1400" dirty="0">
              <a:solidFill>
                <a:srgbClr val="002060"/>
              </a:solidFill>
              <a:latin typeface="Times New Roman" pitchFamily="18" charset="0"/>
              <a:cs typeface="Times New Roman" pitchFamily="18" charset="0"/>
            </a:endParaRPr>
          </a:p>
          <a:p>
            <a:r>
              <a:rPr lang="en-US" sz="1400" dirty="0">
                <a:solidFill>
                  <a:srgbClr val="002060"/>
                </a:solidFill>
                <a:latin typeface="Times New Roman" pitchFamily="18" charset="0"/>
                <a:cs typeface="Times New Roman" pitchFamily="18" charset="0"/>
              </a:rPr>
              <a:t>Changing the world isn’t about accomplishing BIG things; it just needs small acts done from the bottom of our hearts! </a:t>
            </a:r>
            <a:r>
              <a:rPr lang="en-US" sz="1400" dirty="0">
                <a:solidFill>
                  <a:srgbClr val="002060"/>
                </a:solidFill>
                <a:latin typeface="Times New Roman" pitchFamily="18" charset="0"/>
                <a:cs typeface="Times New Roman" pitchFamily="18" charset="0"/>
                <a:sym typeface="Wingdings"/>
              </a:rPr>
              <a:t></a:t>
            </a:r>
            <a:r>
              <a:rPr lang="en-US" sz="1400" dirty="0">
                <a:solidFill>
                  <a:srgbClr val="002060"/>
                </a:solidFill>
                <a:latin typeface="Times New Roman" pitchFamily="18" charset="0"/>
                <a:cs typeface="Times New Roman" pitchFamily="18" charset="0"/>
              </a:rPr>
              <a:t> </a:t>
            </a:r>
          </a:p>
        </p:txBody>
      </p:sp>
      <p:pic>
        <p:nvPicPr>
          <p:cNvPr id="33" name="Picture 32"/>
          <p:cNvPicPr/>
          <p:nvPr/>
        </p:nvPicPr>
        <p:blipFill>
          <a:blip r:embed="rId5">
            <a:extLst>
              <a:ext uri="{28A0092B-C50C-407E-A947-70E740481C1C}">
                <a14:useLocalDpi xmlns:a14="http://schemas.microsoft.com/office/drawing/2010/main" val="0"/>
              </a:ext>
            </a:extLst>
          </a:blip>
          <a:stretch>
            <a:fillRect/>
          </a:stretch>
        </p:blipFill>
        <p:spPr bwMode="auto">
          <a:xfrm>
            <a:off x="990600" y="6629400"/>
            <a:ext cx="2390775" cy="1936748"/>
          </a:xfrm>
          <a:prstGeom prst="rect">
            <a:avLst/>
          </a:prstGeom>
          <a:noFill/>
          <a:ln w="38100" cap="rnd">
            <a:solidFill>
              <a:srgbClr val="00CC00"/>
            </a:solidFill>
          </a:ln>
          <a:effectLst/>
        </p:spPr>
      </p:pic>
      <p:grpSp>
        <p:nvGrpSpPr>
          <p:cNvPr id="41" name="Group 40"/>
          <p:cNvGrpSpPr/>
          <p:nvPr/>
        </p:nvGrpSpPr>
        <p:grpSpPr>
          <a:xfrm>
            <a:off x="3492501" y="6705600"/>
            <a:ext cx="2435802" cy="2107882"/>
            <a:chOff x="3492501" y="6426518"/>
            <a:chExt cx="2435802" cy="2107882"/>
          </a:xfrm>
        </p:grpSpPr>
        <p:sp>
          <p:nvSpPr>
            <p:cNvPr id="35" name="Rectangle 34"/>
            <p:cNvSpPr/>
            <p:nvPr/>
          </p:nvSpPr>
          <p:spPr>
            <a:xfrm>
              <a:off x="3492501" y="6626225"/>
              <a:ext cx="2435802" cy="1908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0" rIns="137160" bIns="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endParaRPr lang="en-US" sz="1100" dirty="0">
                <a:solidFill>
                  <a:srgbClr val="4472C4"/>
                </a:solidFill>
                <a:effectLst/>
                <a:ea typeface="Calibri"/>
                <a:cs typeface="Arial"/>
              </a:endParaRPr>
            </a:p>
            <a:p>
              <a:pPr marL="0" marR="0" algn="ctr">
                <a:lnSpc>
                  <a:spcPct val="107000"/>
                </a:lnSpc>
                <a:spcBef>
                  <a:spcPts val="1200"/>
                </a:spcBef>
                <a:spcAft>
                  <a:spcPts val="1200"/>
                </a:spcAft>
              </a:pPr>
              <a:r>
                <a:rPr lang="en-US" sz="1200" dirty="0">
                  <a:solidFill>
                    <a:srgbClr val="4472C4"/>
                  </a:solidFill>
                  <a:effectLst/>
                  <a:ea typeface="Calibri"/>
                  <a:cs typeface="Arial"/>
                </a:rPr>
                <a:t>Many small people, in small places, doing small things can change the world.</a:t>
              </a:r>
              <a:endParaRPr lang="en-US" sz="1100" dirty="0">
                <a:effectLst/>
                <a:ea typeface="Calibri"/>
                <a:cs typeface="Arial"/>
              </a:endParaRPr>
            </a:p>
            <a:p>
              <a:pPr marL="0" marR="0" algn="ctr">
                <a:lnSpc>
                  <a:spcPct val="107000"/>
                </a:lnSpc>
                <a:spcBef>
                  <a:spcPts val="600"/>
                </a:spcBef>
                <a:spcAft>
                  <a:spcPts val="600"/>
                </a:spcAft>
              </a:pPr>
              <a:r>
                <a:rPr lang="en-US" sz="900" dirty="0">
                  <a:solidFill>
                    <a:srgbClr val="4472C4"/>
                  </a:solidFill>
                  <a:effectLst/>
                  <a:ea typeface="Calibri"/>
                  <a:cs typeface="Arial"/>
                </a:rPr>
                <a:t>Eduardo </a:t>
              </a:r>
              <a:r>
                <a:rPr lang="en-US" sz="900" dirty="0" err="1">
                  <a:solidFill>
                    <a:srgbClr val="4472C4"/>
                  </a:solidFill>
                  <a:effectLst/>
                  <a:ea typeface="Calibri"/>
                  <a:cs typeface="Arial"/>
                </a:rPr>
                <a:t>Galeano</a:t>
              </a:r>
              <a:r>
                <a:rPr lang="en-US" sz="900" dirty="0">
                  <a:solidFill>
                    <a:srgbClr val="4472C4"/>
                  </a:solidFill>
                  <a:effectLst/>
                  <a:ea typeface="Calibri"/>
                  <a:cs typeface="Arial"/>
                </a:rPr>
                <a:t> </a:t>
              </a:r>
              <a:endParaRPr lang="en-US" sz="1100" dirty="0">
                <a:effectLst/>
                <a:ea typeface="Calibri"/>
                <a:cs typeface="Arial"/>
              </a:endParaRPr>
            </a:p>
          </p:txBody>
        </p:sp>
        <p:pic>
          <p:nvPicPr>
            <p:cNvPr id="36" name="Picture 35"/>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79784" y="6426518"/>
              <a:ext cx="721995" cy="383540"/>
            </a:xfrm>
            <a:prstGeom prst="rect">
              <a:avLst/>
            </a:prstGeom>
            <a:noFill/>
            <a:ln>
              <a:noFill/>
            </a:ln>
          </p:spPr>
        </p:pic>
        <p:pic>
          <p:nvPicPr>
            <p:cNvPr id="37" name="Picture 36"/>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23077" y="8077200"/>
              <a:ext cx="374650" cy="237490"/>
            </a:xfrm>
            <a:prstGeom prst="rect">
              <a:avLst/>
            </a:prstGeom>
          </p:spPr>
        </p:pic>
        <p:cxnSp>
          <p:nvCxnSpPr>
            <p:cNvPr id="39" name="Straight Connector 38"/>
            <p:cNvCxnSpPr/>
            <p:nvPr/>
          </p:nvCxnSpPr>
          <p:spPr>
            <a:xfrm>
              <a:off x="3810000" y="6858000"/>
              <a:ext cx="190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10000" y="7620000"/>
              <a:ext cx="19050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618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90600" cy="9906000"/>
          </a:xfrm>
          <a:prstGeom prst="rect">
            <a:avLst/>
          </a:prstGeom>
          <a:pattFill prst="dashUpDiag">
            <a:fgClr>
              <a:srgbClr val="990099"/>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81700" y="0"/>
            <a:ext cx="990600" cy="9906000"/>
          </a:xfrm>
          <a:prstGeom prst="rect">
            <a:avLst/>
          </a:prstGeom>
          <a:pattFill prst="dashUpDiag">
            <a:fgClr>
              <a:srgbClr val="FF3399"/>
            </a:fgClr>
            <a:bgClr>
              <a:srgbClr val="FFCC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2933699" y="-3009898"/>
            <a:ext cx="1066802" cy="7086600"/>
          </a:xfrm>
          <a:prstGeom prst="rect">
            <a:avLst/>
          </a:prstGeom>
          <a:pattFill prst="dashUpDiag">
            <a:fgClr>
              <a:srgbClr val="00B0F0"/>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000375" y="5915027"/>
            <a:ext cx="933450" cy="7086600"/>
          </a:xfrm>
          <a:prstGeom prst="rect">
            <a:avLst/>
          </a:prstGeom>
          <a:pattFill prst="dashUpDiag">
            <a:fgClr>
              <a:srgbClr val="00CC00"/>
            </a:fgClr>
            <a:bgClr>
              <a:schemeClr val="accent3">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2" descr="World Globe Represents Colors Earth And Colour — Stock Phot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World Globe Represents Colors Earth And Colour — Stock Phot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6200" y="0"/>
            <a:ext cx="990600" cy="106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117" y="228600"/>
            <a:ext cx="1528763" cy="1528763"/>
          </a:xfrm>
          <a:prstGeom prst="ellipse">
            <a:avLst/>
          </a:prstGeom>
        </p:spPr>
      </p:pic>
      <p:pic>
        <p:nvPicPr>
          <p:cNvPr id="8" name="Picture 7"/>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5837"/>
          <a:stretch/>
        </p:blipFill>
        <p:spPr bwMode="auto">
          <a:xfrm>
            <a:off x="27781" y="148298"/>
            <a:ext cx="782638" cy="770207"/>
          </a:xfrm>
          <a:prstGeom prst="rect">
            <a:avLst/>
          </a:prstGeom>
          <a:ln>
            <a:noFill/>
          </a:ln>
          <a:extLst>
            <a:ext uri="{53640926-AAD7-44D8-BBD7-CCE9431645EC}">
              <a14:shadowObscured xmlns:a14="http://schemas.microsoft.com/office/drawing/2010/main"/>
            </a:ext>
          </a:extLst>
        </p:spPr>
      </p:pic>
      <p:sp>
        <p:nvSpPr>
          <p:cNvPr id="14" name="Rectangle 13"/>
          <p:cNvSpPr/>
          <p:nvPr/>
        </p:nvSpPr>
        <p:spPr>
          <a:xfrm rot="16419554">
            <a:off x="4950748" y="109301"/>
            <a:ext cx="1711500" cy="1753738"/>
          </a:xfrm>
          <a:prstGeom prst="rect">
            <a:avLst/>
          </a:prstGeom>
          <a:noFill/>
        </p:spPr>
        <p:txBody>
          <a:bodyPr wrap="none" lIns="91440" tIns="45720" rIns="91440" bIns="45720">
            <a:prstTxWarp prst="textCircle">
              <a:avLst>
                <a:gd name="adj" fmla="val 1155827"/>
              </a:avLst>
            </a:prstTxWarp>
            <a:spAutoFit/>
          </a:bodyPr>
          <a:lstStyle/>
          <a:p>
            <a:pPr algn="ctr"/>
            <a:r>
              <a:rPr lang="en-US" sz="4800" b="1" dirty="0" smtClean="0">
                <a:ln w="12700">
                  <a:noFill/>
                  <a:prstDash val="solid"/>
                </a:ln>
                <a:solidFill>
                  <a:schemeClr val="tx2">
                    <a:lumMod val="60000"/>
                    <a:lumOff val="40000"/>
                  </a:schemeClr>
                </a:solidFill>
                <a:effectLst>
                  <a:outerShdw blurRad="41275" dist="20320" dir="1800000" algn="tl" rotWithShape="0">
                    <a:srgbClr val="000000">
                      <a:alpha val="40000"/>
                    </a:srgbClr>
                  </a:outerShdw>
                </a:effectLst>
              </a:rPr>
              <a:t>What   would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you  </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do  to  </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change</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the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World</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a:t>
            </a:r>
            <a:r>
              <a:rPr lang="en-US" sz="4800" b="1" dirty="0" smtClean="0">
                <a:ln w="12700">
                  <a:noFill/>
                  <a:prstDash val="solid"/>
                </a:ln>
                <a:solidFill>
                  <a:srgbClr val="FF66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p>
        </p:txBody>
      </p:sp>
      <p:sp>
        <p:nvSpPr>
          <p:cNvPr id="15" name="Rectangle 14"/>
          <p:cNvSpPr/>
          <p:nvPr/>
        </p:nvSpPr>
        <p:spPr>
          <a:xfrm>
            <a:off x="115170" y="838200"/>
            <a:ext cx="607859" cy="276999"/>
          </a:xfrm>
          <a:prstGeom prst="rect">
            <a:avLst/>
          </a:prstGeom>
          <a:noFill/>
        </p:spPr>
        <p:txBody>
          <a:bodyPr wrap="none" lIns="91440" tIns="45720" rIns="91440" bIns="45720">
            <a:spAutoFit/>
          </a:bodyPr>
          <a:lstStyle/>
          <a:p>
            <a:pPr algn="ctr"/>
            <a:r>
              <a:rPr lang="en-US" sz="12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2 0 2 0</a:t>
            </a:r>
          </a:p>
        </p:txBody>
      </p:sp>
      <p:sp>
        <p:nvSpPr>
          <p:cNvPr id="16" name="Rectangle 15"/>
          <p:cNvSpPr/>
          <p:nvPr/>
        </p:nvSpPr>
        <p:spPr>
          <a:xfrm>
            <a:off x="990600" y="133675"/>
            <a:ext cx="3604064" cy="784830"/>
          </a:xfrm>
          <a:prstGeom prst="rect">
            <a:avLst/>
          </a:prstGeom>
          <a:noFill/>
        </p:spPr>
        <p:txBody>
          <a:bodyPr wrap="none" lIns="91440" tIns="45720" rIns="91440" bIns="45720">
            <a:spAutoFit/>
          </a:bodyPr>
          <a:lstStyle/>
          <a:p>
            <a:pPr algn="ctr"/>
            <a:r>
              <a:rPr lang="en-US" sz="20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École</a:t>
            </a:r>
            <a:r>
              <a:rPr lang="en-US" sz="20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Notre-Dame  Sahel-Alma</a:t>
            </a:r>
            <a:endParaRPr lang="en-US" sz="11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endParaRPr lang="en-US" sz="105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Des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Soeurs</a:t>
            </a:r>
            <a:r>
              <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Maronites</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de la Sainte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Famille</a:t>
            </a:r>
            <a:endPar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18" name="TextBox 17"/>
          <p:cNvSpPr txBox="1"/>
          <p:nvPr/>
        </p:nvSpPr>
        <p:spPr>
          <a:xfrm>
            <a:off x="3305175" y="9115425"/>
            <a:ext cx="3200400" cy="523220"/>
          </a:xfrm>
          <a:prstGeom prst="rect">
            <a:avLst/>
          </a:prstGeom>
          <a:noFill/>
        </p:spPr>
        <p:txBody>
          <a:bodyPr wrap="square" rtlCol="0">
            <a:spAutoFit/>
          </a:bodyPr>
          <a:lstStyle/>
          <a:p>
            <a:r>
              <a:rPr lang="en-US" sz="1400" b="1" i="1" dirty="0" smtClean="0">
                <a:solidFill>
                  <a:srgbClr val="002060"/>
                </a:solidFill>
                <a:latin typeface="Times New Roman" pitchFamily="18" charset="0"/>
                <a:cs typeface="Times New Roman" pitchFamily="18" charset="0"/>
              </a:rPr>
              <a:t>Joy EL TANNOURY – Grade 9 </a:t>
            </a:r>
          </a:p>
          <a:p>
            <a:r>
              <a:rPr lang="en-US" sz="1400" b="1" i="1" dirty="0" smtClean="0">
                <a:solidFill>
                  <a:srgbClr val="002060"/>
                </a:solidFill>
                <a:latin typeface="Times New Roman" pitchFamily="18" charset="0"/>
                <a:cs typeface="Times New Roman" pitchFamily="18" charset="0"/>
              </a:rPr>
              <a:t>April 2020</a:t>
            </a:r>
            <a:endParaRPr lang="en-US" sz="1400" b="1" i="1" dirty="0">
              <a:solidFill>
                <a:srgbClr val="002060"/>
              </a:solidFill>
              <a:latin typeface="Times New Roman" pitchFamily="18" charset="0"/>
              <a:cs typeface="Times New Roman" pitchFamily="18" charset="0"/>
            </a:endParaRPr>
          </a:p>
        </p:txBody>
      </p:sp>
      <p:sp>
        <p:nvSpPr>
          <p:cNvPr id="32" name="TextBox 31"/>
          <p:cNvSpPr txBox="1"/>
          <p:nvPr/>
        </p:nvSpPr>
        <p:spPr>
          <a:xfrm>
            <a:off x="914400" y="1600200"/>
            <a:ext cx="4667250" cy="4832092"/>
          </a:xfrm>
          <a:prstGeom prst="rect">
            <a:avLst/>
          </a:prstGeom>
          <a:noFill/>
        </p:spPr>
        <p:txBody>
          <a:bodyPr wrap="square" rtlCol="0">
            <a:spAutoFit/>
          </a:bodyPr>
          <a:lstStyle/>
          <a:p>
            <a:pPr algn="just"/>
            <a:r>
              <a:rPr lang="en-US" sz="1400" dirty="0">
                <a:solidFill>
                  <a:srgbClr val="002060"/>
                </a:solidFill>
                <a:latin typeface="Times New Roman" pitchFamily="18" charset="0"/>
                <a:cs typeface="Times New Roman" pitchFamily="18" charset="0"/>
              </a:rPr>
              <a:t>The world is a gift from God, and we should </a:t>
            </a:r>
            <a:endParaRPr lang="en-US" sz="1400" dirty="0" smtClean="0">
              <a:solidFill>
                <a:srgbClr val="002060"/>
              </a:solidFill>
              <a:latin typeface="Times New Roman" pitchFamily="18" charset="0"/>
              <a:cs typeface="Times New Roman" pitchFamily="18" charset="0"/>
            </a:endParaRPr>
          </a:p>
          <a:p>
            <a:pPr algn="just"/>
            <a:r>
              <a:rPr lang="en-US" sz="1400" dirty="0" smtClean="0">
                <a:solidFill>
                  <a:srgbClr val="002060"/>
                </a:solidFill>
                <a:latin typeface="Times New Roman" pitchFamily="18" charset="0"/>
                <a:cs typeface="Times New Roman" pitchFamily="18" charset="0"/>
              </a:rPr>
              <a:t>make </a:t>
            </a:r>
            <a:r>
              <a:rPr lang="en-US" sz="1400" dirty="0">
                <a:solidFill>
                  <a:srgbClr val="002060"/>
                </a:solidFill>
                <a:latin typeface="Times New Roman" pitchFamily="18" charset="0"/>
                <a:cs typeface="Times New Roman" pitchFamily="18" charset="0"/>
              </a:rPr>
              <a:t>it a better place. I want to change the world, I really do, and I hope one day I will achieve this goal. Yes, one person can change the world. We must just put some hope in our minds and never miss the opportunity of having a wonderful place to live in</a:t>
            </a:r>
            <a:r>
              <a:rPr lang="en-US" sz="1400" dirty="0" smtClean="0">
                <a:solidFill>
                  <a:srgbClr val="002060"/>
                </a:solidFill>
                <a:latin typeface="Times New Roman" pitchFamily="18" charset="0"/>
                <a:cs typeface="Times New Roman" pitchFamily="18" charset="0"/>
              </a:rPr>
              <a:t>.</a:t>
            </a:r>
          </a:p>
          <a:p>
            <a:pPr algn="just"/>
            <a:endParaRPr lang="en-US" sz="1400" dirty="0">
              <a:solidFill>
                <a:srgbClr val="002060"/>
              </a:solidFill>
              <a:latin typeface="Times New Roman" pitchFamily="18" charset="0"/>
              <a:cs typeface="Times New Roman" pitchFamily="18" charset="0"/>
            </a:endParaRPr>
          </a:p>
          <a:p>
            <a:pPr algn="just"/>
            <a:r>
              <a:rPr lang="en-US" sz="1400" dirty="0">
                <a:solidFill>
                  <a:srgbClr val="002060"/>
                </a:solidFill>
                <a:latin typeface="Times New Roman" pitchFamily="18" charset="0"/>
                <a:cs typeface="Times New Roman" pitchFamily="18" charset="0"/>
              </a:rPr>
              <a:t>Complaining will not make things better, so I think the most important thing to do is to share positivity because sadly, we live in a society where everyone reacts in a negative way. </a:t>
            </a:r>
            <a:endParaRPr lang="en-US" sz="1400" dirty="0" smtClean="0">
              <a:solidFill>
                <a:srgbClr val="002060"/>
              </a:solidFill>
              <a:latin typeface="Times New Roman" pitchFamily="18" charset="0"/>
              <a:cs typeface="Times New Roman" pitchFamily="18" charset="0"/>
            </a:endParaRPr>
          </a:p>
          <a:p>
            <a:pPr algn="just"/>
            <a:endParaRPr lang="en-US" sz="1400" dirty="0">
              <a:solidFill>
                <a:srgbClr val="002060"/>
              </a:solidFill>
              <a:latin typeface="Times New Roman" pitchFamily="18" charset="0"/>
              <a:cs typeface="Times New Roman" pitchFamily="18" charset="0"/>
            </a:endParaRPr>
          </a:p>
          <a:p>
            <a:pPr algn="just"/>
            <a:r>
              <a:rPr lang="en-US" sz="1400" dirty="0">
                <a:solidFill>
                  <a:srgbClr val="002060"/>
                </a:solidFill>
                <a:latin typeface="Times New Roman" pitchFamily="18" charset="0"/>
                <a:cs typeface="Times New Roman" pitchFamily="18" charset="0"/>
              </a:rPr>
              <a:t>So, do you really want to change the world? Well, start by changing yourself into someone brave enough to speak up and take actions; and this is what I am trying to do</a:t>
            </a:r>
            <a:r>
              <a:rPr lang="en-US" sz="1400" dirty="0" smtClean="0">
                <a:solidFill>
                  <a:srgbClr val="002060"/>
                </a:solidFill>
                <a:latin typeface="Times New Roman" pitchFamily="18" charset="0"/>
                <a:cs typeface="Times New Roman" pitchFamily="18" charset="0"/>
              </a:rPr>
              <a:t>.</a:t>
            </a:r>
          </a:p>
          <a:p>
            <a:pPr algn="just"/>
            <a:endParaRPr lang="en-US" sz="1400" dirty="0">
              <a:solidFill>
                <a:srgbClr val="002060"/>
              </a:solidFill>
              <a:latin typeface="Times New Roman" pitchFamily="18" charset="0"/>
              <a:cs typeface="Times New Roman" pitchFamily="18" charset="0"/>
            </a:endParaRPr>
          </a:p>
          <a:p>
            <a:pPr algn="just"/>
            <a:r>
              <a:rPr lang="en-US" sz="1400" dirty="0">
                <a:solidFill>
                  <a:srgbClr val="002060"/>
                </a:solidFill>
                <a:latin typeface="Times New Roman" pitchFamily="18" charset="0"/>
                <a:cs typeface="Times New Roman" pitchFamily="18" charset="0"/>
              </a:rPr>
              <a:t>In addition to that, I started recycling a while ago, and I stopped polluting, as many other people stopped too</a:t>
            </a:r>
            <a:r>
              <a:rPr lang="en-US" sz="1400" dirty="0" smtClean="0">
                <a:solidFill>
                  <a:srgbClr val="002060"/>
                </a:solidFill>
                <a:latin typeface="Times New Roman" pitchFamily="18" charset="0"/>
                <a:cs typeface="Times New Roman" pitchFamily="18" charset="0"/>
              </a:rPr>
              <a:t>.</a:t>
            </a:r>
          </a:p>
          <a:p>
            <a:pPr algn="just"/>
            <a:endParaRPr lang="en-US" sz="1400" dirty="0">
              <a:solidFill>
                <a:srgbClr val="002060"/>
              </a:solidFill>
              <a:latin typeface="Times New Roman" pitchFamily="18" charset="0"/>
              <a:cs typeface="Times New Roman" pitchFamily="18" charset="0"/>
            </a:endParaRPr>
          </a:p>
          <a:p>
            <a:pPr algn="just"/>
            <a:r>
              <a:rPr lang="en-US" sz="1400" dirty="0">
                <a:solidFill>
                  <a:srgbClr val="002060"/>
                </a:solidFill>
                <a:latin typeface="Times New Roman" pitchFamily="18" charset="0"/>
                <a:cs typeface="Times New Roman" pitchFamily="18" charset="0"/>
              </a:rPr>
              <a:t>Mahatma Gandhi said: </a:t>
            </a:r>
            <a:r>
              <a:rPr lang="en-US" sz="1400" b="1" dirty="0">
                <a:solidFill>
                  <a:srgbClr val="002060"/>
                </a:solidFill>
                <a:effectLst>
                  <a:outerShdw blurRad="12700" dist="38100" dir="2700000" algn="tl">
                    <a:schemeClr val="bg1">
                      <a:lumMod val="50000"/>
                    </a:schemeClr>
                  </a:outerShdw>
                </a:effectLst>
                <a:latin typeface="Times New Roman" pitchFamily="18" charset="0"/>
                <a:cs typeface="Times New Roman" pitchFamily="18" charset="0"/>
              </a:rPr>
              <a:t>“We should be the change we want to see in the world” </a:t>
            </a:r>
            <a:r>
              <a:rPr lang="en-US" sz="1400" dirty="0">
                <a:solidFill>
                  <a:srgbClr val="002060"/>
                </a:solidFill>
                <a:latin typeface="Times New Roman" pitchFamily="18" charset="0"/>
                <a:cs typeface="Times New Roman" pitchFamily="18" charset="0"/>
              </a:rPr>
              <a:t>Changing the world is not that hard, because when someone starts with something small, it could spread.</a:t>
            </a:r>
          </a:p>
        </p:txBody>
      </p:sp>
      <p:pic>
        <p:nvPicPr>
          <p:cNvPr id="23" name="Picture 22" descr="C:\Users\HP\Desktop\7.jpg"/>
          <p:cNvPicPr/>
          <p:nvPr/>
        </p:nvPicPr>
        <p:blipFill>
          <a:blip r:embed="rId5">
            <a:extLst>
              <a:ext uri="{28A0092B-C50C-407E-A947-70E740481C1C}">
                <a14:useLocalDpi xmlns:a14="http://schemas.microsoft.com/office/drawing/2010/main" val="0"/>
              </a:ext>
            </a:extLst>
          </a:blip>
          <a:srcRect/>
          <a:stretch>
            <a:fillRect/>
          </a:stretch>
        </p:blipFill>
        <p:spPr bwMode="auto">
          <a:xfrm>
            <a:off x="1267260" y="6781800"/>
            <a:ext cx="4399679" cy="2019300"/>
          </a:xfrm>
          <a:prstGeom prst="rect">
            <a:avLst/>
          </a:prstGeom>
          <a:noFill/>
          <a:ln w="38100">
            <a:solidFill>
              <a:srgbClr val="00CC00"/>
            </a:solidFill>
          </a:ln>
        </p:spPr>
      </p:pic>
    </p:spTree>
    <p:extLst>
      <p:ext uri="{BB962C8B-B14F-4D97-AF65-F5344CB8AC3E}">
        <p14:creationId xmlns:p14="http://schemas.microsoft.com/office/powerpoint/2010/main" val="181987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90600" cy="9906000"/>
          </a:xfrm>
          <a:prstGeom prst="rect">
            <a:avLst/>
          </a:prstGeom>
          <a:pattFill prst="dashUpDiag">
            <a:fgClr>
              <a:srgbClr val="990099"/>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81700" y="0"/>
            <a:ext cx="990600" cy="9906000"/>
          </a:xfrm>
          <a:prstGeom prst="rect">
            <a:avLst/>
          </a:prstGeom>
          <a:pattFill prst="dashUpDiag">
            <a:fgClr>
              <a:srgbClr val="FF3399"/>
            </a:fgClr>
            <a:bgClr>
              <a:srgbClr val="FFCC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5400000">
            <a:off x="2933699" y="-3009898"/>
            <a:ext cx="1066802" cy="7086600"/>
          </a:xfrm>
          <a:prstGeom prst="rect">
            <a:avLst/>
          </a:prstGeom>
          <a:pattFill prst="dashUpDiag">
            <a:fgClr>
              <a:srgbClr val="00B0F0"/>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000375" y="5915027"/>
            <a:ext cx="933450" cy="7086600"/>
          </a:xfrm>
          <a:prstGeom prst="rect">
            <a:avLst/>
          </a:prstGeom>
          <a:pattFill prst="dashUpDiag">
            <a:fgClr>
              <a:srgbClr val="00CC00"/>
            </a:fgClr>
            <a:bgClr>
              <a:schemeClr val="accent3">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2" descr="World Globe Represents Colors Earth And Colour — Stock Phot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World Globe Represents Colors Earth And Colour — Stock Photo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6200" y="0"/>
            <a:ext cx="990600" cy="106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117" y="304800"/>
            <a:ext cx="1528763" cy="1528763"/>
          </a:xfrm>
          <a:prstGeom prst="ellipse">
            <a:avLst/>
          </a:prstGeom>
        </p:spPr>
      </p:pic>
      <p:pic>
        <p:nvPicPr>
          <p:cNvPr id="8" name="Picture 7"/>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15837"/>
          <a:stretch/>
        </p:blipFill>
        <p:spPr bwMode="auto">
          <a:xfrm>
            <a:off x="27781" y="148298"/>
            <a:ext cx="782638" cy="770207"/>
          </a:xfrm>
          <a:prstGeom prst="rect">
            <a:avLst/>
          </a:prstGeom>
          <a:ln>
            <a:noFill/>
          </a:ln>
          <a:extLst>
            <a:ext uri="{53640926-AAD7-44D8-BBD7-CCE9431645EC}">
              <a14:shadowObscured xmlns:a14="http://schemas.microsoft.com/office/drawing/2010/main"/>
            </a:ext>
          </a:extLst>
        </p:spPr>
      </p:pic>
      <p:sp>
        <p:nvSpPr>
          <p:cNvPr id="14" name="Rectangle 13"/>
          <p:cNvSpPr/>
          <p:nvPr/>
        </p:nvSpPr>
        <p:spPr>
          <a:xfrm rot="16419554">
            <a:off x="4950748" y="185501"/>
            <a:ext cx="1711500" cy="1753738"/>
          </a:xfrm>
          <a:prstGeom prst="rect">
            <a:avLst/>
          </a:prstGeom>
          <a:noFill/>
        </p:spPr>
        <p:txBody>
          <a:bodyPr wrap="none" lIns="91440" tIns="45720" rIns="91440" bIns="45720">
            <a:prstTxWarp prst="textCircle">
              <a:avLst>
                <a:gd name="adj" fmla="val 1155827"/>
              </a:avLst>
            </a:prstTxWarp>
            <a:spAutoFit/>
          </a:bodyPr>
          <a:lstStyle/>
          <a:p>
            <a:pPr algn="ctr"/>
            <a:r>
              <a:rPr lang="en-US" sz="4800" b="1" dirty="0" smtClean="0">
                <a:ln w="12700">
                  <a:noFill/>
                  <a:prstDash val="solid"/>
                </a:ln>
                <a:solidFill>
                  <a:schemeClr val="tx2">
                    <a:lumMod val="60000"/>
                    <a:lumOff val="40000"/>
                  </a:schemeClr>
                </a:solidFill>
                <a:effectLst>
                  <a:outerShdw blurRad="41275" dist="20320" dir="1800000" algn="tl" rotWithShape="0">
                    <a:srgbClr val="000000">
                      <a:alpha val="40000"/>
                    </a:srgbClr>
                  </a:outerShdw>
                </a:effectLst>
              </a:rPr>
              <a:t>What   would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you  </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do  to  </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change</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the  </a:t>
            </a:r>
            <a:r>
              <a:rPr lang="en-US" sz="4800" b="1" dirty="0" smtClean="0">
                <a:ln w="12700">
                  <a:noFill/>
                  <a:prstDash val="solid"/>
                </a:ln>
                <a:solidFill>
                  <a:srgbClr val="00CC00"/>
                </a:solidFill>
                <a:effectLst>
                  <a:outerShdw blurRad="41275" dist="20320" dir="1800000" algn="tl" rotWithShape="0">
                    <a:srgbClr val="000000">
                      <a:alpha val="40000"/>
                    </a:srgbClr>
                  </a:outerShdw>
                </a:effectLst>
              </a:rPr>
              <a:t>World</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   </a:t>
            </a:r>
            <a:r>
              <a:rPr lang="en-US" sz="4800" b="1" dirty="0" smtClean="0">
                <a:ln w="12700">
                  <a:noFill/>
                  <a:prstDash val="solid"/>
                </a:ln>
                <a:solidFill>
                  <a:srgbClr val="FF66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r>
              <a:rPr lang="en-US" sz="4800" b="1" dirty="0" smtClean="0">
                <a:ln w="12700">
                  <a:noFill/>
                  <a:prstDash val="solid"/>
                </a:ln>
                <a:solidFill>
                  <a:srgbClr val="FF0000"/>
                </a:solidFill>
                <a:effectLst>
                  <a:outerShdw blurRad="41275" dist="20320" dir="1800000" algn="tl" rotWithShape="0">
                    <a:srgbClr val="000000">
                      <a:alpha val="40000"/>
                    </a:srgbClr>
                  </a:outerShdw>
                </a:effectLst>
              </a:rPr>
              <a:t>?</a:t>
            </a:r>
            <a:r>
              <a:rPr lang="en-US" sz="4800" b="1" dirty="0" smtClean="0">
                <a:ln w="12700">
                  <a:noFill/>
                  <a:prstDash val="solid"/>
                </a:ln>
                <a:solidFill>
                  <a:srgbClr val="990099"/>
                </a:solidFill>
                <a:effectLst>
                  <a:outerShdw blurRad="41275" dist="20320" dir="1800000" algn="tl" rotWithShape="0">
                    <a:srgbClr val="000000">
                      <a:alpha val="40000"/>
                    </a:srgbClr>
                  </a:outerShdw>
                </a:effectLst>
              </a:rPr>
              <a:t>?</a:t>
            </a:r>
          </a:p>
        </p:txBody>
      </p:sp>
      <p:sp>
        <p:nvSpPr>
          <p:cNvPr id="15" name="Rectangle 14"/>
          <p:cNvSpPr/>
          <p:nvPr/>
        </p:nvSpPr>
        <p:spPr>
          <a:xfrm>
            <a:off x="115170" y="838200"/>
            <a:ext cx="607859" cy="276999"/>
          </a:xfrm>
          <a:prstGeom prst="rect">
            <a:avLst/>
          </a:prstGeom>
          <a:noFill/>
        </p:spPr>
        <p:txBody>
          <a:bodyPr wrap="none" lIns="91440" tIns="45720" rIns="91440" bIns="45720">
            <a:spAutoFit/>
          </a:bodyPr>
          <a:lstStyle/>
          <a:p>
            <a:pPr algn="ctr"/>
            <a:r>
              <a:rPr lang="en-US" sz="12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2 0 2 0</a:t>
            </a:r>
          </a:p>
        </p:txBody>
      </p:sp>
      <p:sp>
        <p:nvSpPr>
          <p:cNvPr id="16" name="Rectangle 15"/>
          <p:cNvSpPr/>
          <p:nvPr/>
        </p:nvSpPr>
        <p:spPr>
          <a:xfrm>
            <a:off x="990600" y="133675"/>
            <a:ext cx="3604064" cy="784830"/>
          </a:xfrm>
          <a:prstGeom prst="rect">
            <a:avLst/>
          </a:prstGeom>
          <a:noFill/>
        </p:spPr>
        <p:txBody>
          <a:bodyPr wrap="none" lIns="91440" tIns="45720" rIns="91440" bIns="45720">
            <a:spAutoFit/>
          </a:bodyPr>
          <a:lstStyle/>
          <a:p>
            <a:pPr algn="ctr"/>
            <a:r>
              <a:rPr lang="en-US" sz="20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École</a:t>
            </a:r>
            <a:r>
              <a:rPr lang="en-US" sz="20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Notre-Dame  Sahel-Alma</a:t>
            </a:r>
            <a:endParaRPr lang="en-US" sz="11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endParaRPr lang="en-US" sz="105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a:p>
            <a:pPr algn="ct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Des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Soeurs</a:t>
            </a:r>
            <a:r>
              <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Maronites</a:t>
            </a:r>
            <a:r>
              <a:rPr lang="en-US" sz="1400" b="1" dirty="0"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 de la Sainte </a:t>
            </a:r>
            <a:r>
              <a:rPr lang="en-US" sz="1400" b="1" dirty="0" err="1" smtClean="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rPr>
              <a:t>Famille</a:t>
            </a:r>
            <a:endParaRPr lang="en-US" sz="1400" b="1" dirty="0">
              <a:ln w="10160">
                <a:noFill/>
                <a:prstDash val="solid"/>
              </a:ln>
              <a:solidFill>
                <a:srgbClr val="0070C0"/>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18" name="TextBox 17"/>
          <p:cNvSpPr txBox="1"/>
          <p:nvPr/>
        </p:nvSpPr>
        <p:spPr>
          <a:xfrm>
            <a:off x="3305175" y="9115425"/>
            <a:ext cx="3200400" cy="523220"/>
          </a:xfrm>
          <a:prstGeom prst="rect">
            <a:avLst/>
          </a:prstGeom>
          <a:noFill/>
        </p:spPr>
        <p:txBody>
          <a:bodyPr wrap="square" rtlCol="0">
            <a:spAutoFit/>
          </a:bodyPr>
          <a:lstStyle/>
          <a:p>
            <a:r>
              <a:rPr lang="en-US" sz="1400" b="1" i="1" dirty="0" err="1" smtClean="0">
                <a:solidFill>
                  <a:srgbClr val="002060"/>
                </a:solidFill>
                <a:latin typeface="Times New Roman" pitchFamily="18" charset="0"/>
                <a:cs typeface="Times New Roman" pitchFamily="18" charset="0"/>
              </a:rPr>
              <a:t>Ghinwa</a:t>
            </a:r>
            <a:r>
              <a:rPr lang="en-US" sz="1400" b="1" i="1" dirty="0" smtClean="0">
                <a:solidFill>
                  <a:srgbClr val="002060"/>
                </a:solidFill>
                <a:latin typeface="Times New Roman" pitchFamily="18" charset="0"/>
                <a:cs typeface="Times New Roman" pitchFamily="18" charset="0"/>
              </a:rPr>
              <a:t> YOUNES – Grade 9 </a:t>
            </a:r>
          </a:p>
          <a:p>
            <a:r>
              <a:rPr lang="en-US" sz="1400" b="1" i="1" dirty="0" smtClean="0">
                <a:solidFill>
                  <a:srgbClr val="002060"/>
                </a:solidFill>
                <a:latin typeface="Times New Roman" pitchFamily="18" charset="0"/>
                <a:cs typeface="Times New Roman" pitchFamily="18" charset="0"/>
              </a:rPr>
              <a:t>April 2020</a:t>
            </a:r>
            <a:endParaRPr lang="en-US" sz="1400" b="1" i="1" dirty="0">
              <a:solidFill>
                <a:srgbClr val="002060"/>
              </a:solidFill>
              <a:latin typeface="Times New Roman" pitchFamily="18" charset="0"/>
              <a:cs typeface="Times New Roman" pitchFamily="18" charset="0"/>
            </a:endParaRPr>
          </a:p>
        </p:txBody>
      </p:sp>
      <p:sp>
        <p:nvSpPr>
          <p:cNvPr id="9" name="Rectangle 8"/>
          <p:cNvSpPr/>
          <p:nvPr/>
        </p:nvSpPr>
        <p:spPr>
          <a:xfrm>
            <a:off x="1054677" y="1671221"/>
            <a:ext cx="4835525" cy="5447645"/>
          </a:xfrm>
          <a:prstGeom prst="rect">
            <a:avLst/>
          </a:prstGeom>
        </p:spPr>
        <p:txBody>
          <a:bodyPr wrap="square">
            <a:spAutoFit/>
          </a:bodyPr>
          <a:lstStyle/>
          <a:p>
            <a:pPr algn="just"/>
            <a:r>
              <a:rPr lang="en-US" sz="1200" b="1" dirty="0">
                <a:solidFill>
                  <a:srgbClr val="002060"/>
                </a:solidFill>
                <a:effectLst>
                  <a:outerShdw blurRad="12700" dist="38100" dir="2700000" algn="tl">
                    <a:schemeClr val="bg1">
                      <a:lumMod val="50000"/>
                    </a:schemeClr>
                  </a:outerShdw>
                </a:effectLst>
                <a:latin typeface="Times New Roman" pitchFamily="18" charset="0"/>
                <a:cs typeface="Times New Roman" pitchFamily="18" charset="0"/>
              </a:rPr>
              <a:t>Spread your </a:t>
            </a:r>
            <a:r>
              <a:rPr lang="en-US" sz="1200" b="1" dirty="0" smtClean="0">
                <a:solidFill>
                  <a:srgbClr val="002060"/>
                </a:solidFill>
                <a:effectLst>
                  <a:outerShdw blurRad="12700" dist="38100" dir="2700000" algn="tl">
                    <a:schemeClr val="bg1">
                      <a:lumMod val="50000"/>
                    </a:schemeClr>
                  </a:outerShdw>
                </a:effectLst>
                <a:latin typeface="Times New Roman" pitchFamily="18" charset="0"/>
                <a:cs typeface="Times New Roman" pitchFamily="18" charset="0"/>
              </a:rPr>
              <a:t>wings</a:t>
            </a:r>
          </a:p>
          <a:p>
            <a:pPr algn="just"/>
            <a:endParaRPr lang="en-US" sz="1200" dirty="0">
              <a:solidFill>
                <a:srgbClr val="002060"/>
              </a:solidFill>
              <a:latin typeface="Times New Roman" pitchFamily="18" charset="0"/>
              <a:cs typeface="Times New Roman" pitchFamily="18" charset="0"/>
            </a:endParaRPr>
          </a:p>
          <a:p>
            <a:pPr algn="just"/>
            <a:r>
              <a:rPr lang="en-US" sz="1200" b="1" dirty="0">
                <a:solidFill>
                  <a:srgbClr val="002060"/>
                </a:solidFill>
                <a:latin typeface="Times New Roman" pitchFamily="18" charset="0"/>
                <a:cs typeface="Times New Roman" pitchFamily="18" charset="0"/>
              </a:rPr>
              <a:t> </a:t>
            </a:r>
            <a:r>
              <a:rPr lang="en-US" sz="1200" dirty="0">
                <a:solidFill>
                  <a:srgbClr val="002060"/>
                </a:solidFill>
                <a:latin typeface="Times New Roman" pitchFamily="18" charset="0"/>
                <a:cs typeface="Times New Roman" pitchFamily="18" charset="0"/>
              </a:rPr>
              <a:t>I truly think that in order to change the world, we must change ourselves, our behavior, and the use of our resources. Planet earth is in danger, and for us to be able to save it, we must act and start sacrificing. We are never too young to make a difference. We just have to believe in what we are doing and try to spread our energy all around us. As Eduardo </a:t>
            </a:r>
            <a:r>
              <a:rPr lang="en-US" sz="1200" dirty="0" err="1">
                <a:solidFill>
                  <a:srgbClr val="002060"/>
                </a:solidFill>
                <a:latin typeface="Times New Roman" pitchFamily="18" charset="0"/>
                <a:cs typeface="Times New Roman" pitchFamily="18" charset="0"/>
              </a:rPr>
              <a:t>Galeano</a:t>
            </a:r>
            <a:r>
              <a:rPr lang="en-US" sz="1200" dirty="0">
                <a:solidFill>
                  <a:srgbClr val="002060"/>
                </a:solidFill>
                <a:latin typeface="Times New Roman" pitchFamily="18" charset="0"/>
                <a:cs typeface="Times New Roman" pitchFamily="18" charset="0"/>
              </a:rPr>
              <a:t> said: </a:t>
            </a:r>
            <a:r>
              <a:rPr lang="en-US" sz="1200" b="1" dirty="0">
                <a:solidFill>
                  <a:srgbClr val="002060"/>
                </a:solidFill>
                <a:effectLst>
                  <a:outerShdw dist="38100" dir="2700000" algn="bl">
                    <a:schemeClr val="accent5"/>
                  </a:outerShdw>
                </a:effectLst>
                <a:latin typeface="Times New Roman" pitchFamily="18" charset="0"/>
                <a:cs typeface="Times New Roman" pitchFamily="18" charset="0"/>
              </a:rPr>
              <a:t>“</a:t>
            </a:r>
            <a:r>
              <a:rPr lang="en-US" sz="1200" b="1" i="1" dirty="0">
                <a:solidFill>
                  <a:srgbClr val="002060"/>
                </a:solidFill>
                <a:effectLst>
                  <a:outerShdw dist="38100" dir="2700000" algn="bl">
                    <a:schemeClr val="accent5"/>
                  </a:outerShdw>
                </a:effectLst>
                <a:latin typeface="Times New Roman" pitchFamily="18" charset="0"/>
                <a:cs typeface="Times New Roman" pitchFamily="18" charset="0"/>
              </a:rPr>
              <a:t>Many small people, in small places, doing small things, can change the world</a:t>
            </a:r>
            <a:r>
              <a:rPr lang="en-US" sz="1200" b="1" i="1" dirty="0" smtClean="0">
                <a:solidFill>
                  <a:srgbClr val="002060"/>
                </a:solidFill>
                <a:effectLst>
                  <a:outerShdw dist="38100" dir="2700000" algn="bl">
                    <a:schemeClr val="accent5"/>
                  </a:outerShdw>
                </a:effectLst>
                <a:latin typeface="Times New Roman" pitchFamily="18" charset="0"/>
                <a:cs typeface="Times New Roman" pitchFamily="18" charset="0"/>
              </a:rPr>
              <a:t>.</a:t>
            </a:r>
            <a:r>
              <a:rPr lang="en-US" sz="1200" b="1" dirty="0" smtClean="0">
                <a:solidFill>
                  <a:srgbClr val="002060"/>
                </a:solidFill>
                <a:effectLst>
                  <a:outerShdw dist="38100" dir="2700000" algn="bl">
                    <a:schemeClr val="accent5"/>
                  </a:outerShdw>
                </a:effectLst>
                <a:latin typeface="Times New Roman" pitchFamily="18" charset="0"/>
                <a:cs typeface="Times New Roman" pitchFamily="18" charset="0"/>
              </a:rPr>
              <a:t>”</a:t>
            </a:r>
          </a:p>
          <a:p>
            <a:pPr algn="just"/>
            <a:endParaRPr lang="en-US" sz="1200" dirty="0">
              <a:solidFill>
                <a:srgbClr val="002060"/>
              </a:solidFill>
              <a:latin typeface="Times New Roman" pitchFamily="18" charset="0"/>
              <a:cs typeface="Times New Roman" pitchFamily="18" charset="0"/>
            </a:endParaRPr>
          </a:p>
          <a:p>
            <a:pPr algn="just"/>
            <a:r>
              <a:rPr lang="en-US" sz="1200" dirty="0">
                <a:solidFill>
                  <a:srgbClr val="002060"/>
                </a:solidFill>
                <a:latin typeface="Times New Roman" pitchFamily="18" charset="0"/>
                <a:cs typeface="Times New Roman" pitchFamily="18" charset="0"/>
              </a:rPr>
              <a:t>The younger generations are the ones that are capable of change simply because we can love. We hold in our hearts love to our future, to our dreams and to our planet and, therefore, we are willing to act. </a:t>
            </a:r>
          </a:p>
          <a:p>
            <a:pPr algn="just"/>
            <a:r>
              <a:rPr lang="en-US" sz="1200" dirty="0">
                <a:solidFill>
                  <a:srgbClr val="002060"/>
                </a:solidFill>
                <a:latin typeface="Times New Roman" pitchFamily="18" charset="0"/>
                <a:cs typeface="Times New Roman" pitchFamily="18" charset="0"/>
              </a:rPr>
              <a:t>Global warming is one of the biggest threats to our world and in order to save our planet, we must be united, and change the negative thoughts and hatred that we carry inside of us</a:t>
            </a:r>
            <a:r>
              <a:rPr lang="en-US" sz="1200" dirty="0" smtClean="0">
                <a:solidFill>
                  <a:srgbClr val="002060"/>
                </a:solidFill>
                <a:latin typeface="Times New Roman" pitchFamily="18" charset="0"/>
                <a:cs typeface="Times New Roman" pitchFamily="18" charset="0"/>
              </a:rPr>
              <a:t>.</a:t>
            </a:r>
          </a:p>
          <a:p>
            <a:pPr algn="just"/>
            <a:endParaRPr lang="en-US" sz="1200" dirty="0">
              <a:solidFill>
                <a:srgbClr val="002060"/>
              </a:solidFill>
              <a:latin typeface="Times New Roman" pitchFamily="18" charset="0"/>
              <a:cs typeface="Times New Roman" pitchFamily="18" charset="0"/>
            </a:endParaRPr>
          </a:p>
          <a:p>
            <a:pPr algn="just"/>
            <a:r>
              <a:rPr lang="en-US" sz="1200" dirty="0">
                <a:solidFill>
                  <a:srgbClr val="002060"/>
                </a:solidFill>
                <a:latin typeface="Times New Roman" pitchFamily="18" charset="0"/>
                <a:cs typeface="Times New Roman" pitchFamily="18" charset="0"/>
              </a:rPr>
              <a:t>Changing the world involves many different scales on a personal level. It includes smiling to strangers, holding back our rage during small meaningless problems and even big ones; it is putting ourselves in others’ shoes and understanding their behavior; it is helping others and caring for each other. Only a wise person can understand that changing the world isn’t about voting for the right president or leading the best campaign or inventing the best logos, it is about bettering every individual by himself in order to create a community that doesn’t care about appearances and money and material stuff, but about the deeper meaning of life</a:t>
            </a:r>
            <a:r>
              <a:rPr lang="en-US" sz="1200" dirty="0" smtClean="0">
                <a:solidFill>
                  <a:srgbClr val="002060"/>
                </a:solidFill>
                <a:latin typeface="Times New Roman" pitchFamily="18" charset="0"/>
                <a:cs typeface="Times New Roman" pitchFamily="18" charset="0"/>
              </a:rPr>
              <a:t>.</a:t>
            </a:r>
          </a:p>
          <a:p>
            <a:pPr algn="just"/>
            <a:endParaRPr lang="en-US" sz="1200" dirty="0">
              <a:solidFill>
                <a:srgbClr val="002060"/>
              </a:solidFill>
              <a:latin typeface="Times New Roman" pitchFamily="18" charset="0"/>
              <a:cs typeface="Times New Roman" pitchFamily="18" charset="0"/>
            </a:endParaRPr>
          </a:p>
          <a:p>
            <a:pPr algn="just"/>
            <a:r>
              <a:rPr lang="en-US" sz="1200" dirty="0">
                <a:solidFill>
                  <a:srgbClr val="002060"/>
                </a:solidFill>
                <a:latin typeface="Times New Roman" pitchFamily="18" charset="0"/>
                <a:cs typeface="Times New Roman" pitchFamily="18" charset="0"/>
              </a:rPr>
              <a:t>Changing the world is both easier and harder than we thought. And as </a:t>
            </a:r>
            <a:r>
              <a:rPr lang="en-US" sz="1200" dirty="0" err="1">
                <a:solidFill>
                  <a:srgbClr val="002060"/>
                </a:solidFill>
                <a:latin typeface="Times New Roman" pitchFamily="18" charset="0"/>
                <a:cs typeface="Times New Roman" pitchFamily="18" charset="0"/>
              </a:rPr>
              <a:t>Ghandi</a:t>
            </a:r>
            <a:r>
              <a:rPr lang="en-US" sz="1200" dirty="0">
                <a:solidFill>
                  <a:srgbClr val="002060"/>
                </a:solidFill>
                <a:latin typeface="Times New Roman" pitchFamily="18" charset="0"/>
                <a:cs typeface="Times New Roman" pitchFamily="18" charset="0"/>
              </a:rPr>
              <a:t> said: “</a:t>
            </a:r>
            <a:r>
              <a:rPr lang="en-US" sz="1200" i="1" dirty="0">
                <a:solidFill>
                  <a:srgbClr val="002060"/>
                </a:solidFill>
                <a:latin typeface="Times New Roman" pitchFamily="18" charset="0"/>
                <a:cs typeface="Times New Roman" pitchFamily="18" charset="0"/>
              </a:rPr>
              <a:t>In a gentle way, you can shake the world</a:t>
            </a:r>
            <a:r>
              <a:rPr lang="en-US" sz="1200" dirty="0">
                <a:solidFill>
                  <a:srgbClr val="002060"/>
                </a:solidFill>
                <a:latin typeface="Times New Roman" pitchFamily="18" charset="0"/>
                <a:cs typeface="Times New Roman" pitchFamily="18" charset="0"/>
              </a:rPr>
              <a:t>”.</a:t>
            </a:r>
          </a:p>
        </p:txBody>
      </p:sp>
      <p:pic>
        <p:nvPicPr>
          <p:cNvPr id="21" name="Picture 20" descr="C:\Users\HP\Desktop\Napoleon-Bonaparte-spread-your-wing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1000" y="7315200"/>
            <a:ext cx="3051614" cy="1533523"/>
          </a:xfrm>
          <a:prstGeom prst="rect">
            <a:avLst/>
          </a:prstGeom>
          <a:noFill/>
          <a:ln w="38100">
            <a:solidFill>
              <a:srgbClr val="00CC00"/>
            </a:solidFill>
          </a:ln>
        </p:spPr>
      </p:pic>
    </p:spTree>
    <p:extLst>
      <p:ext uri="{BB962C8B-B14F-4D97-AF65-F5344CB8AC3E}">
        <p14:creationId xmlns:p14="http://schemas.microsoft.com/office/powerpoint/2010/main" val="2661260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2148</Words>
  <Application>Microsoft Office PowerPoint</Application>
  <PresentationFormat>A4 Paper (210x297 mm)</PresentationFormat>
  <Paragraphs>182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14</cp:revision>
  <dcterms:created xsi:type="dcterms:W3CDTF">2020-04-19T17:11:37Z</dcterms:created>
  <dcterms:modified xsi:type="dcterms:W3CDTF">2020-04-20T19:42:41Z</dcterms:modified>
</cp:coreProperties>
</file>